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90" r:id="rId5"/>
    <p:sldId id="265" r:id="rId6"/>
    <p:sldId id="289" r:id="rId7"/>
    <p:sldId id="259" r:id="rId8"/>
    <p:sldId id="264" r:id="rId9"/>
    <p:sldId id="291" r:id="rId10"/>
    <p:sldId id="292" r:id="rId11"/>
    <p:sldId id="262" r:id="rId12"/>
    <p:sldId id="263" r:id="rId13"/>
    <p:sldId id="287" r:id="rId14"/>
    <p:sldId id="288" r:id="rId15"/>
    <p:sldId id="260" r:id="rId16"/>
    <p:sldId id="270" r:id="rId17"/>
    <p:sldId id="267" r:id="rId18"/>
    <p:sldId id="271" r:id="rId19"/>
    <p:sldId id="276" r:id="rId20"/>
    <p:sldId id="275" r:id="rId21"/>
    <p:sldId id="272" r:id="rId22"/>
    <p:sldId id="273" r:id="rId23"/>
    <p:sldId id="293" r:id="rId24"/>
    <p:sldId id="282" r:id="rId25"/>
    <p:sldId id="284" r:id="rId26"/>
    <p:sldId id="28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07" autoAdjust="0"/>
    <p:restoredTop sz="94660"/>
  </p:normalViewPr>
  <p:slideViewPr>
    <p:cSldViewPr snapToGrid="0">
      <p:cViewPr varScale="1">
        <p:scale>
          <a:sx n="85" d="100"/>
          <a:sy n="85" d="100"/>
        </p:scale>
        <p:origin x="114" y="10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tmp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953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1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142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46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7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01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55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4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615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233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991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41179-99F5-4D0B-85D9-62B4D1E0F9CA}" type="datetimeFigureOut">
              <a:rPr lang="en-US" smtClean="0"/>
              <a:t>6/18/2015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C7ECC-4DF8-4993-987B-BA440ABF9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04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m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mailto:shawn.p.coleman8.ctr@mail.mil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9525" y="308556"/>
            <a:ext cx="5902926" cy="1721429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Tutorial- Virtual Diffraction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9924" y="2589777"/>
            <a:ext cx="4962527" cy="3650282"/>
          </a:xfrm>
        </p:spPr>
        <p:txBody>
          <a:bodyPr>
            <a:noAutofit/>
          </a:bodyPr>
          <a:lstStyle/>
          <a:p>
            <a:pPr algn="l"/>
            <a:r>
              <a:rPr lang="en-US" dirty="0" smtClean="0"/>
              <a:t>Installation</a:t>
            </a:r>
          </a:p>
          <a:p>
            <a:pPr algn="l"/>
            <a:r>
              <a:rPr lang="en-US" dirty="0" smtClean="0"/>
              <a:t>Commands / Syntax</a:t>
            </a:r>
          </a:p>
          <a:p>
            <a:pPr algn="l"/>
            <a:r>
              <a:rPr lang="en-US" dirty="0" smtClean="0"/>
              <a:t>Example Problem</a:t>
            </a:r>
          </a:p>
          <a:p>
            <a:pPr lvl="1" algn="l"/>
            <a:r>
              <a:rPr lang="en-US" sz="2400" dirty="0" smtClean="0"/>
              <a:t>Input Script</a:t>
            </a:r>
          </a:p>
          <a:p>
            <a:pPr lvl="1" algn="l"/>
            <a:r>
              <a:rPr lang="en-US" sz="2400" dirty="0" smtClean="0"/>
              <a:t>Helper Script</a:t>
            </a:r>
          </a:p>
          <a:p>
            <a:pPr lvl="1" algn="l"/>
            <a:r>
              <a:rPr lang="en-US" sz="2400" dirty="0" smtClean="0"/>
              <a:t>Visualization</a:t>
            </a:r>
          </a:p>
          <a:p>
            <a:pPr algn="l"/>
            <a:endParaRPr lang="en-US" dirty="0" smtClean="0"/>
          </a:p>
          <a:p>
            <a:pPr algn="l">
              <a:spcBef>
                <a:spcPts val="0"/>
              </a:spcBef>
            </a:pPr>
            <a:r>
              <a:rPr lang="en-US" sz="2000" dirty="0" smtClean="0"/>
              <a:t>POC: 	Shawn Coleman</a:t>
            </a:r>
          </a:p>
          <a:p>
            <a:pPr algn="l">
              <a:spcBef>
                <a:spcPts val="0"/>
              </a:spcBef>
            </a:pPr>
            <a:r>
              <a:rPr lang="en-US" sz="2000" dirty="0"/>
              <a:t>	</a:t>
            </a:r>
            <a:r>
              <a:rPr lang="en-US" sz="2000" dirty="0" smtClean="0">
                <a:hlinkClick r:id="rId2"/>
              </a:rPr>
              <a:t>shawn.p.coleman8.ctr@mail.mil</a:t>
            </a:r>
            <a:endParaRPr lang="en-US" sz="2000" dirty="0" smtClean="0"/>
          </a:p>
          <a:p>
            <a:pPr algn="l">
              <a:spcBef>
                <a:spcPts val="0"/>
              </a:spcBef>
            </a:pPr>
            <a:r>
              <a:rPr lang="en-US" sz="2000" dirty="0" smtClean="0"/>
              <a:t>	(410) 306-0697</a:t>
            </a:r>
            <a:endParaRPr lang="en-US" sz="2000" dirty="0"/>
          </a:p>
        </p:txBody>
      </p:sp>
      <p:grpSp>
        <p:nvGrpSpPr>
          <p:cNvPr id="9" name="Group 8"/>
          <p:cNvGrpSpPr/>
          <p:nvPr/>
        </p:nvGrpSpPr>
        <p:grpSpPr>
          <a:xfrm>
            <a:off x="104171" y="146435"/>
            <a:ext cx="6620479" cy="1804165"/>
            <a:chOff x="544010" y="24717"/>
            <a:chExt cx="7748037" cy="2111439"/>
          </a:xfrm>
        </p:grpSpPr>
        <p:grpSp>
          <p:nvGrpSpPr>
            <p:cNvPr id="7" name="Group 6"/>
            <p:cNvGrpSpPr/>
            <p:nvPr/>
          </p:nvGrpSpPr>
          <p:grpSpPr>
            <a:xfrm>
              <a:off x="544010" y="307356"/>
              <a:ext cx="6993038" cy="1828800"/>
              <a:chOff x="152400" y="2612805"/>
              <a:chExt cx="6993038" cy="182880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07038" y="2612805"/>
                <a:ext cx="2438400" cy="1828800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2400" y="2612805"/>
                <a:ext cx="2438400" cy="1828800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88243" y="2612805"/>
                <a:ext cx="2438400" cy="1828800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995425" y="24717"/>
              <a:ext cx="7296622" cy="3962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1828800" algn="l"/>
                </a:tabLst>
              </a:pPr>
              <a:r>
                <a:rPr lang="en-US" sz="1600" dirty="0" smtClean="0"/>
                <a:t>Potential Energy	Von Mises Stress   	   Centrosymmetry </a:t>
              </a:r>
              <a:endParaRPr lang="en-US" sz="1600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10" t="21756" r="50728" b="14446"/>
          <a:stretch/>
        </p:blipFill>
        <p:spPr>
          <a:xfrm>
            <a:off x="65055" y="2345771"/>
            <a:ext cx="2916821" cy="34148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17" t="24102" r="50003" b="22069"/>
          <a:stretch/>
        </p:blipFill>
        <p:spPr>
          <a:xfrm>
            <a:off x="2981876" y="2258551"/>
            <a:ext cx="3136876" cy="3194084"/>
          </a:xfrm>
          <a:prstGeom prst="rect">
            <a:avLst/>
          </a:prstGeom>
        </p:spPr>
      </p:pic>
      <p:pic>
        <p:nvPicPr>
          <p:cNvPr id="12" name="Picture 11" descr="LAMMPS Molecular Dynamics Simulator - Mozilla Firefox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0" t="41013" r="10651" b="42447"/>
          <a:stretch/>
        </p:blipFill>
        <p:spPr>
          <a:xfrm>
            <a:off x="44369" y="5723681"/>
            <a:ext cx="4687747" cy="1134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54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9" y="5617924"/>
            <a:ext cx="5117926" cy="1114817"/>
          </a:xfrm>
        </p:spPr>
        <p:txBody>
          <a:bodyPr anchor="t">
            <a:normAutofit/>
          </a:bodyPr>
          <a:lstStyle/>
          <a:p>
            <a:r>
              <a:rPr lang="en-US" sz="4000" b="1" i="1" u="sng" dirty="0" smtClean="0"/>
              <a:t>Compute SAED</a:t>
            </a:r>
            <a:r>
              <a:rPr lang="en-US" sz="4000" b="1" i="1" u="sng" dirty="0"/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4361" y="62630"/>
            <a:ext cx="11015597" cy="5838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 smtClean="0"/>
              <a:t>Examples:</a:t>
            </a:r>
          </a:p>
        </p:txBody>
      </p:sp>
      <p:sp>
        <p:nvSpPr>
          <p:cNvPr id="6" name="Rectangle 5"/>
          <p:cNvSpPr/>
          <p:nvPr/>
        </p:nvSpPr>
        <p:spPr>
          <a:xfrm>
            <a:off x="4709786" y="1959887"/>
            <a:ext cx="750935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b="1" dirty="0" err="1" smtClean="0"/>
              <a:t>Kmax</a:t>
            </a:r>
            <a:r>
              <a:rPr lang="en-US" dirty="0" smtClean="0"/>
              <a:t> value 	Maximum distance explored from reciprocal space origin (inverse length units)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Zone</a:t>
            </a:r>
            <a:r>
              <a:rPr lang="en-US" dirty="0" smtClean="0"/>
              <a:t> values 	</a:t>
            </a:r>
            <a:r>
              <a:rPr lang="en-US" i="1" dirty="0" smtClean="0"/>
              <a:t>z</a:t>
            </a:r>
            <a:r>
              <a:rPr lang="en-US" i="1" baseline="-25000" dirty="0" smtClean="0"/>
              <a:t>1</a:t>
            </a:r>
            <a:r>
              <a:rPr lang="en-US" i="1" dirty="0" smtClean="0"/>
              <a:t> z</a:t>
            </a:r>
            <a:r>
              <a:rPr lang="en-US" i="1" baseline="-25000" dirty="0" smtClean="0"/>
              <a:t>2</a:t>
            </a:r>
            <a:r>
              <a:rPr lang="en-US" i="1" dirty="0" smtClean="0"/>
              <a:t> z</a:t>
            </a:r>
            <a:r>
              <a:rPr lang="en-US" i="1" baseline="-25000" dirty="0" smtClean="0"/>
              <a:t>3</a:t>
            </a:r>
            <a:r>
              <a:rPr lang="en-US" i="1" dirty="0" smtClean="0"/>
              <a:t> </a:t>
            </a:r>
            <a:r>
              <a:rPr lang="en-US" dirty="0" smtClean="0"/>
              <a:t>(Zone axis of incident radiation)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	If </a:t>
            </a:r>
            <a:r>
              <a:rPr lang="en-US" i="1" dirty="0" smtClean="0"/>
              <a:t>z</a:t>
            </a:r>
            <a:r>
              <a:rPr lang="en-US" i="1" baseline="-25000" dirty="0" smtClean="0"/>
              <a:t>1</a:t>
            </a:r>
            <a:r>
              <a:rPr lang="en-US" i="1" dirty="0" smtClean="0"/>
              <a:t>=z</a:t>
            </a:r>
            <a:r>
              <a:rPr lang="en-US" i="1" baseline="-25000" dirty="0" smtClean="0"/>
              <a:t>2</a:t>
            </a:r>
            <a:r>
              <a:rPr lang="en-US" i="1" dirty="0" smtClean="0"/>
              <a:t>=z</a:t>
            </a:r>
            <a:r>
              <a:rPr lang="en-US" i="1" baseline="-25000" dirty="0" smtClean="0"/>
              <a:t>3</a:t>
            </a:r>
            <a:r>
              <a:rPr lang="en-US" dirty="0" smtClean="0"/>
              <a:t>=0 all reciprocal space will be meshed up to </a:t>
            </a:r>
            <a:r>
              <a:rPr lang="en-US" b="1" dirty="0" err="1" smtClean="0"/>
              <a:t>Kmax</a:t>
            </a: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err="1" smtClean="0"/>
              <a:t>dR_Ewald</a:t>
            </a:r>
            <a:r>
              <a:rPr lang="en-US" dirty="0" smtClean="0"/>
              <a:t> value 	Thickness of Ewald sphere slice intercepting reciprocal space (inverse length units)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c</a:t>
            </a:r>
            <a:r>
              <a:rPr lang="en-US" dirty="0" smtClean="0"/>
              <a:t> values 	</a:t>
            </a:r>
            <a:r>
              <a:rPr lang="en-US" i="1" dirty="0" smtClean="0"/>
              <a:t>c1 c2 c3 </a:t>
            </a:r>
            <a:r>
              <a:rPr lang="en-US" dirty="0" smtClean="0"/>
              <a:t>(Parameters to adjust the spacing of the reciprocal lattice nodes in the h, k, and l directions respectively)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manual</a:t>
            </a:r>
            <a:r>
              <a:rPr lang="en-US" dirty="0"/>
              <a:t>	</a:t>
            </a:r>
            <a:r>
              <a:rPr lang="en-US" dirty="0" smtClean="0"/>
              <a:t>flag to use manual spacing of reciprocal lattice points  based on the values of the </a:t>
            </a:r>
            <a:r>
              <a:rPr lang="en-US" b="1" dirty="0" smtClean="0"/>
              <a:t>c</a:t>
            </a:r>
            <a:r>
              <a:rPr lang="en-US" dirty="0" smtClean="0"/>
              <a:t> parameters 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echo</a:t>
            </a:r>
            <a:r>
              <a:rPr lang="en-US" dirty="0"/>
              <a:t>	</a:t>
            </a:r>
            <a:r>
              <a:rPr lang="en-US" dirty="0" smtClean="0"/>
              <a:t>flag to provide extra output for debugging purposes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4466" y="592671"/>
            <a:ext cx="794776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 smtClean="0"/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 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7804" y="718498"/>
            <a:ext cx="110886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compute 1 all </a:t>
            </a:r>
            <a:r>
              <a:rPr lang="en-US" sz="2400" dirty="0" err="1" smtClean="0"/>
              <a:t>saed</a:t>
            </a:r>
            <a:r>
              <a:rPr lang="en-US" sz="2400" dirty="0" smtClean="0"/>
              <a:t> 0.0251 C H N O </a:t>
            </a:r>
            <a:r>
              <a:rPr lang="en-US" sz="2400" dirty="0" err="1" smtClean="0"/>
              <a:t>Kmax</a:t>
            </a:r>
            <a:r>
              <a:rPr lang="en-US" sz="2400" dirty="0" smtClean="0"/>
              <a:t> 1.70 Zone 0 0 1 </a:t>
            </a:r>
            <a:r>
              <a:rPr lang="en-US" sz="2400" dirty="0" err="1" smtClean="0"/>
              <a:t>dR_Ewald</a:t>
            </a:r>
            <a:r>
              <a:rPr lang="en-US" sz="2400" dirty="0" smtClean="0"/>
              <a:t> 0.01 c 0.5 0.5 0.5</a:t>
            </a:r>
          </a:p>
          <a:p>
            <a:endParaRPr lang="en-US" sz="2400" dirty="0" smtClean="0"/>
          </a:p>
          <a:p>
            <a:r>
              <a:rPr lang="en-US" sz="2400" dirty="0" smtClean="0"/>
              <a:t>compute 2 all </a:t>
            </a:r>
            <a:r>
              <a:rPr lang="en-US" sz="2400" dirty="0" err="1" smtClean="0"/>
              <a:t>saed</a:t>
            </a:r>
            <a:r>
              <a:rPr lang="en-US" sz="2400" dirty="0" smtClean="0"/>
              <a:t> 0.0251 Al O </a:t>
            </a:r>
            <a:r>
              <a:rPr lang="en-US" sz="2400" dirty="0" err="1" smtClean="0"/>
              <a:t>Kmax</a:t>
            </a:r>
            <a:r>
              <a:rPr lang="en-US" sz="2400" dirty="0" smtClean="0"/>
              <a:t> 1.70 Zone 0 0 0 c 0.05 0.05 0.05 manual echo</a:t>
            </a:r>
            <a:endParaRPr lang="en-US" sz="2400" dirty="0"/>
          </a:p>
        </p:txBody>
      </p:sp>
      <p:grpSp>
        <p:nvGrpSpPr>
          <p:cNvPr id="26" name="Group 25"/>
          <p:cNvGrpSpPr/>
          <p:nvPr/>
        </p:nvGrpSpPr>
        <p:grpSpPr>
          <a:xfrm>
            <a:off x="447804" y="1435197"/>
            <a:ext cx="9686796" cy="4197424"/>
            <a:chOff x="447804" y="1435197"/>
            <a:chExt cx="9686796" cy="4197424"/>
          </a:xfrm>
        </p:grpSpPr>
        <p:sp>
          <p:nvSpPr>
            <p:cNvPr id="10" name="Rounded Rectangle 9"/>
            <p:cNvSpPr/>
            <p:nvPr/>
          </p:nvSpPr>
          <p:spPr>
            <a:xfrm>
              <a:off x="7038975" y="1435197"/>
              <a:ext cx="3095625" cy="524690"/>
            </a:xfrm>
            <a:prstGeom prst="round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3800604" y="4791890"/>
              <a:ext cx="909182" cy="840731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ounded Rectangle 15"/>
            <p:cNvSpPr/>
            <p:nvPr/>
          </p:nvSpPr>
          <p:spPr>
            <a:xfrm>
              <a:off x="447804" y="4135613"/>
              <a:ext cx="3352800" cy="1341261"/>
            </a:xfrm>
            <a:prstGeom prst="round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>
                  <a:solidFill>
                    <a:schemeClr val="tx1"/>
                  </a:solidFill>
                </a:rPr>
                <a:t>When using the manual flag, the </a:t>
              </a:r>
              <a:r>
                <a:rPr lang="en-US" b="1" dirty="0" smtClean="0">
                  <a:solidFill>
                    <a:schemeClr val="tx1"/>
                  </a:solidFill>
                </a:rPr>
                <a:t>c</a:t>
              </a:r>
              <a:r>
                <a:rPr lang="en-US" dirty="0" smtClean="0">
                  <a:solidFill>
                    <a:schemeClr val="tx1"/>
                  </a:solidFill>
                </a:rPr>
                <a:t> values define the spacing used in reciprocal space. This allows precise control of the mesh.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/>
            <p:cNvCxnSpPr>
              <a:stCxn id="16" idx="3"/>
            </p:cNvCxnSpPr>
            <p:nvPr/>
          </p:nvCxnSpPr>
          <p:spPr>
            <a:xfrm>
              <a:off x="3800604" y="4806244"/>
              <a:ext cx="909182" cy="61031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447804" y="683870"/>
            <a:ext cx="8981945" cy="3307105"/>
            <a:chOff x="447804" y="683870"/>
            <a:chExt cx="8981945" cy="3307105"/>
          </a:xfrm>
        </p:grpSpPr>
        <p:sp>
          <p:nvSpPr>
            <p:cNvPr id="4" name="Rounded Rectangle 3"/>
            <p:cNvSpPr/>
            <p:nvPr/>
          </p:nvSpPr>
          <p:spPr>
            <a:xfrm>
              <a:off x="6195424" y="683870"/>
              <a:ext cx="3234325" cy="524690"/>
            </a:xfrm>
            <a:prstGeom prst="round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447804" y="2178290"/>
              <a:ext cx="3234325" cy="1323975"/>
            </a:xfrm>
            <a:prstGeom prst="round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>
                  <a:solidFill>
                    <a:sysClr val="windowText" lastClr="000000"/>
                  </a:solidFill>
                </a:rPr>
                <a:t>Focusing the calculation on a particular slice of reciprocal space will reduce the computational costs.</a:t>
              </a:r>
              <a:endParaRPr lang="en-US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2" name="Straight Arrow Connector 11"/>
            <p:cNvCxnSpPr>
              <a:stCxn id="11" idx="3"/>
            </p:cNvCxnSpPr>
            <p:nvPr/>
          </p:nvCxnSpPr>
          <p:spPr>
            <a:xfrm>
              <a:off x="3682129" y="2840278"/>
              <a:ext cx="1027657" cy="337716"/>
            </a:xfrm>
            <a:prstGeom prst="straightConnector1">
              <a:avLst/>
            </a:prstGeom>
            <a:ln w="3810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1" idx="3"/>
            </p:cNvCxnSpPr>
            <p:nvPr/>
          </p:nvCxnSpPr>
          <p:spPr>
            <a:xfrm>
              <a:off x="3682129" y="2840278"/>
              <a:ext cx="1027657" cy="1150697"/>
            </a:xfrm>
            <a:prstGeom prst="straightConnector1">
              <a:avLst/>
            </a:prstGeom>
            <a:ln w="3810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75349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9" y="5617924"/>
            <a:ext cx="5117926" cy="1114817"/>
          </a:xfrm>
        </p:spPr>
        <p:txBody>
          <a:bodyPr anchor="t">
            <a:normAutofit/>
          </a:bodyPr>
          <a:lstStyle/>
          <a:p>
            <a:r>
              <a:rPr lang="en-US" sz="4000" b="1" i="1" u="sng" dirty="0" smtClean="0"/>
              <a:t>Fix </a:t>
            </a:r>
            <a:r>
              <a:rPr lang="en-US" sz="4000" b="1" i="1" u="sng" dirty="0" err="1" smtClean="0"/>
              <a:t>ave</a:t>
            </a:r>
            <a:r>
              <a:rPr lang="en-US" sz="4000" b="1" i="1" u="sng" dirty="0" smtClean="0"/>
              <a:t>/</a:t>
            </a:r>
            <a:r>
              <a:rPr lang="en-US" sz="4000" b="1" i="1" u="sng" dirty="0" err="1" smtClean="0"/>
              <a:t>histo</a:t>
            </a:r>
            <a:r>
              <a:rPr lang="en-US" sz="4000" b="1" i="1" u="sng" dirty="0" smtClean="0"/>
              <a:t>/weights</a:t>
            </a:r>
            <a:endParaRPr lang="en-US" sz="4000" b="1" i="1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4362" y="62630"/>
            <a:ext cx="9487814" cy="5838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fix ID group-ID </a:t>
            </a:r>
            <a:r>
              <a:rPr lang="en-US" dirty="0" err="1" smtClean="0"/>
              <a:t>ave</a:t>
            </a:r>
            <a:r>
              <a:rPr lang="en-US" dirty="0" smtClean="0"/>
              <a:t>/</a:t>
            </a:r>
            <a:r>
              <a:rPr lang="en-US" dirty="0" err="1" smtClean="0"/>
              <a:t>histo</a:t>
            </a:r>
            <a:r>
              <a:rPr lang="en-US" dirty="0" smtClean="0"/>
              <a:t>/weights </a:t>
            </a:r>
            <a:r>
              <a:rPr lang="en-US" dirty="0" err="1" smtClean="0"/>
              <a:t>Nevery</a:t>
            </a:r>
            <a:r>
              <a:rPr lang="en-US" dirty="0" smtClean="0"/>
              <a:t> </a:t>
            </a:r>
            <a:r>
              <a:rPr lang="en-US" dirty="0" err="1" smtClean="0"/>
              <a:t>Nrepeat</a:t>
            </a:r>
            <a:r>
              <a:rPr lang="en-US" dirty="0" smtClean="0"/>
              <a:t> </a:t>
            </a:r>
            <a:r>
              <a:rPr lang="en-US" dirty="0" err="1" smtClean="0"/>
              <a:t>Nfreq</a:t>
            </a:r>
            <a:r>
              <a:rPr lang="en-US" dirty="0" smtClean="0"/>
              <a:t> lo hi </a:t>
            </a:r>
            <a:r>
              <a:rPr lang="en-US" dirty="0" err="1" smtClean="0"/>
              <a:t>Nbin</a:t>
            </a:r>
            <a:r>
              <a:rPr lang="en-US" dirty="0" smtClean="0"/>
              <a:t> value1 value2 ... keyword </a:t>
            </a:r>
            <a:r>
              <a:rPr lang="en-US" dirty="0" err="1" smtClean="0"/>
              <a:t>args</a:t>
            </a:r>
            <a:r>
              <a:rPr lang="en-US" dirty="0" smtClean="0"/>
              <a:t> ..</a:t>
            </a:r>
          </a:p>
        </p:txBody>
      </p:sp>
      <p:sp>
        <p:nvSpPr>
          <p:cNvPr id="8" name="Rectangle 7"/>
          <p:cNvSpPr/>
          <p:nvPr/>
        </p:nvSpPr>
        <p:spPr>
          <a:xfrm>
            <a:off x="344466" y="1154646"/>
            <a:ext cx="1126089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55863" indent="-2455863">
              <a:tabLst>
                <a:tab pos="2455863" algn="l"/>
              </a:tabLst>
            </a:pPr>
            <a:r>
              <a:rPr lang="en-US" dirty="0" smtClean="0"/>
              <a:t>ID / group-ID are documented in compute command </a:t>
            </a:r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ave</a:t>
            </a:r>
            <a:r>
              <a:rPr lang="en-US" dirty="0" smtClean="0"/>
              <a:t>/</a:t>
            </a:r>
            <a:r>
              <a:rPr lang="en-US" dirty="0" err="1" smtClean="0"/>
              <a:t>histo</a:t>
            </a:r>
            <a:r>
              <a:rPr lang="en-US" dirty="0" smtClean="0"/>
              <a:t>/weights	Style name of this fix command</a:t>
            </a:r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Nevery</a:t>
            </a:r>
            <a:r>
              <a:rPr lang="en-US" dirty="0" smtClean="0"/>
              <a:t>	</a:t>
            </a:r>
            <a:r>
              <a:rPr lang="en-US" dirty="0"/>
              <a:t>U</a:t>
            </a:r>
            <a:r>
              <a:rPr lang="en-US" dirty="0" smtClean="0"/>
              <a:t>se input values every this many </a:t>
            </a:r>
            <a:r>
              <a:rPr lang="en-US" dirty="0" err="1" smtClean="0"/>
              <a:t>timesteps</a:t>
            </a:r>
            <a:endParaRPr lang="en-US" dirty="0" smtClean="0"/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Nrepeat</a:t>
            </a:r>
            <a:r>
              <a:rPr lang="en-US" dirty="0" smtClean="0"/>
              <a:t>	# of times to use input values for calculating averages</a:t>
            </a:r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Nfreq</a:t>
            </a:r>
            <a:r>
              <a:rPr lang="en-US" dirty="0" smtClean="0"/>
              <a:t>	</a:t>
            </a:r>
            <a:r>
              <a:rPr lang="en-US" dirty="0"/>
              <a:t>calculate averages every this many </a:t>
            </a:r>
            <a:r>
              <a:rPr lang="en-US" dirty="0" err="1"/>
              <a:t>timesteps</a:t>
            </a:r>
            <a:r>
              <a:rPr lang="en-US" dirty="0"/>
              <a:t> </a:t>
            </a:r>
            <a:endParaRPr lang="en-US" dirty="0" smtClean="0"/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lo,hi</a:t>
            </a:r>
            <a:r>
              <a:rPr lang="en-US" dirty="0" smtClean="0"/>
              <a:t>	low/high bounds within which to histogram</a:t>
            </a:r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Nbin</a:t>
            </a:r>
            <a:r>
              <a:rPr lang="en-US" dirty="0" smtClean="0"/>
              <a:t>	# of histogram bins</a:t>
            </a:r>
          </a:p>
          <a:p>
            <a:pPr marL="2455863" indent="-2455863">
              <a:tabLst>
                <a:tab pos="2455863" algn="l"/>
              </a:tabLst>
            </a:pPr>
            <a:r>
              <a:rPr lang="en-US" dirty="0" smtClean="0"/>
              <a:t>Value1</a:t>
            </a:r>
            <a:r>
              <a:rPr lang="en-US" dirty="0"/>
              <a:t>	</a:t>
            </a:r>
            <a:r>
              <a:rPr lang="en-US" dirty="0" smtClean="0"/>
              <a:t>parameter over which the histogram is created</a:t>
            </a:r>
          </a:p>
          <a:p>
            <a:endParaRPr lang="en-US" b="1" u="sng" dirty="0" smtClean="0"/>
          </a:p>
          <a:p>
            <a:r>
              <a:rPr lang="en-US" b="1" u="sng" dirty="0" smtClean="0"/>
              <a:t>Keywords</a:t>
            </a:r>
          </a:p>
          <a:p>
            <a:endParaRPr lang="en-US" b="1" dirty="0" smtClean="0"/>
          </a:p>
          <a:p>
            <a:pPr>
              <a:tabLst>
                <a:tab pos="2457450" algn="l"/>
              </a:tabLst>
            </a:pPr>
            <a:r>
              <a:rPr lang="en-US" b="1" dirty="0" smtClean="0"/>
              <a:t>Weights </a:t>
            </a:r>
            <a:r>
              <a:rPr lang="en-US" i="1" dirty="0" smtClean="0"/>
              <a:t>value2</a:t>
            </a:r>
            <a:r>
              <a:rPr lang="en-US" b="1" dirty="0"/>
              <a:t>	</a:t>
            </a:r>
            <a:r>
              <a:rPr lang="en-US" dirty="0" smtClean="0"/>
              <a:t>parameter (same size as Value1) to weight histogram</a:t>
            </a:r>
            <a:endParaRPr lang="en-US" dirty="0"/>
          </a:p>
          <a:p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435976" y="5086041"/>
            <a:ext cx="754647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Note, this has the same functionality as fix </a:t>
            </a:r>
            <a:r>
              <a:rPr lang="en-US" sz="2400" dirty="0" err="1" smtClean="0"/>
              <a:t>ave</a:t>
            </a:r>
            <a:r>
              <a:rPr lang="en-US" sz="2400" dirty="0" smtClean="0"/>
              <a:t>/</a:t>
            </a:r>
            <a:r>
              <a:rPr lang="en-US" sz="2400" dirty="0" err="1" smtClean="0"/>
              <a:t>histo</a:t>
            </a:r>
            <a:r>
              <a:rPr lang="en-US" sz="2400" dirty="0" smtClean="0"/>
              <a:t> but has the </a:t>
            </a:r>
            <a:r>
              <a:rPr lang="en-US" sz="2400" u="sng" dirty="0" smtClean="0">
                <a:solidFill>
                  <a:schemeClr val="accent2">
                    <a:lumMod val="75000"/>
                  </a:schemeClr>
                </a:solidFill>
              </a:rPr>
              <a:t>special keyword weights</a:t>
            </a:r>
            <a:r>
              <a:rPr lang="en-US" sz="2400" dirty="0" smtClean="0"/>
              <a:t> to compute a weighted histogram</a:t>
            </a:r>
            <a:r>
              <a:rPr lang="en-US" dirty="0" smtClean="0"/>
              <a:t>.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283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9" y="5617924"/>
            <a:ext cx="5117926" cy="1114817"/>
          </a:xfrm>
        </p:spPr>
        <p:txBody>
          <a:bodyPr anchor="t">
            <a:normAutofit/>
          </a:bodyPr>
          <a:lstStyle/>
          <a:p>
            <a:r>
              <a:rPr lang="en-US" sz="4000" b="1" i="1" u="sng" dirty="0" smtClean="0"/>
              <a:t>Fix </a:t>
            </a:r>
            <a:r>
              <a:rPr lang="en-US" sz="4000" b="1" i="1" u="sng" dirty="0" err="1" smtClean="0"/>
              <a:t>saed</a:t>
            </a:r>
            <a:r>
              <a:rPr lang="en-US" sz="4000" b="1" i="1" u="sng" dirty="0" smtClean="0"/>
              <a:t>/</a:t>
            </a:r>
            <a:r>
              <a:rPr lang="en-US" sz="4000" b="1" i="1" u="sng" dirty="0" err="1" smtClean="0"/>
              <a:t>vtk</a:t>
            </a:r>
            <a:endParaRPr lang="en-US" sz="4000" b="1" i="1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4361" y="62630"/>
            <a:ext cx="11311003" cy="5838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fix ID group-ID </a:t>
            </a:r>
            <a:r>
              <a:rPr lang="en-US" dirty="0" err="1" smtClean="0"/>
              <a:t>saed</a:t>
            </a:r>
            <a:r>
              <a:rPr lang="en-US" dirty="0" smtClean="0"/>
              <a:t>/</a:t>
            </a:r>
            <a:r>
              <a:rPr lang="en-US" dirty="0" err="1" smtClean="0"/>
              <a:t>vtk</a:t>
            </a:r>
            <a:r>
              <a:rPr lang="en-US" dirty="0" smtClean="0"/>
              <a:t> </a:t>
            </a:r>
            <a:r>
              <a:rPr lang="en-US" dirty="0" err="1" smtClean="0"/>
              <a:t>Nevery</a:t>
            </a:r>
            <a:r>
              <a:rPr lang="en-US" dirty="0" smtClean="0"/>
              <a:t> </a:t>
            </a:r>
            <a:r>
              <a:rPr lang="en-US" dirty="0" err="1" smtClean="0"/>
              <a:t>Nrepeat</a:t>
            </a:r>
            <a:r>
              <a:rPr lang="en-US" dirty="0" smtClean="0"/>
              <a:t> </a:t>
            </a:r>
            <a:r>
              <a:rPr lang="en-US" dirty="0" err="1" smtClean="0"/>
              <a:t>Nfreq</a:t>
            </a:r>
            <a:r>
              <a:rPr lang="en-US" dirty="0" smtClean="0"/>
              <a:t> </a:t>
            </a:r>
            <a:r>
              <a:rPr lang="en-US" dirty="0" err="1" smtClean="0"/>
              <a:t>c_ID</a:t>
            </a:r>
            <a:r>
              <a:rPr lang="en-US" dirty="0" smtClean="0"/>
              <a:t>  ... keyword </a:t>
            </a:r>
            <a:r>
              <a:rPr lang="en-US" dirty="0" err="1" smtClean="0"/>
              <a:t>args</a:t>
            </a:r>
            <a:r>
              <a:rPr lang="en-US" dirty="0" smtClean="0"/>
              <a:t> ...</a:t>
            </a:r>
          </a:p>
        </p:txBody>
      </p:sp>
      <p:sp>
        <p:nvSpPr>
          <p:cNvPr id="8" name="Rectangle 7"/>
          <p:cNvSpPr/>
          <p:nvPr/>
        </p:nvSpPr>
        <p:spPr>
          <a:xfrm>
            <a:off x="344466" y="592671"/>
            <a:ext cx="11260898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55863" indent="-2455863">
              <a:tabLst>
                <a:tab pos="2455863" algn="l"/>
              </a:tabLst>
            </a:pPr>
            <a:r>
              <a:rPr lang="en-US" dirty="0" smtClean="0"/>
              <a:t>ID / group-ID are documented in compute command </a:t>
            </a:r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saed</a:t>
            </a:r>
            <a:r>
              <a:rPr lang="en-US" dirty="0" smtClean="0"/>
              <a:t>/</a:t>
            </a:r>
            <a:r>
              <a:rPr lang="en-US" dirty="0" err="1" smtClean="0"/>
              <a:t>vtk</a:t>
            </a:r>
            <a:r>
              <a:rPr lang="en-US" dirty="0" smtClean="0"/>
              <a:t>	Style name of this fix command</a:t>
            </a:r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Nevery</a:t>
            </a:r>
            <a:r>
              <a:rPr lang="en-US" dirty="0" smtClean="0"/>
              <a:t>	</a:t>
            </a:r>
            <a:r>
              <a:rPr lang="en-US" dirty="0"/>
              <a:t>U</a:t>
            </a:r>
            <a:r>
              <a:rPr lang="en-US" dirty="0" smtClean="0"/>
              <a:t>se input values every this many </a:t>
            </a:r>
            <a:r>
              <a:rPr lang="en-US" dirty="0" err="1" smtClean="0"/>
              <a:t>timesteps</a:t>
            </a:r>
            <a:endParaRPr lang="en-US" dirty="0" smtClean="0"/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Nrepeat</a:t>
            </a:r>
            <a:r>
              <a:rPr lang="en-US" dirty="0" smtClean="0"/>
              <a:t>	# of times to use input values for calculating averages</a:t>
            </a:r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Nfreq</a:t>
            </a:r>
            <a:r>
              <a:rPr lang="en-US" dirty="0" smtClean="0"/>
              <a:t>	</a:t>
            </a:r>
            <a:r>
              <a:rPr lang="en-US" dirty="0"/>
              <a:t>calculate averages every this many </a:t>
            </a:r>
            <a:r>
              <a:rPr lang="en-US" dirty="0" err="1"/>
              <a:t>timesteps</a:t>
            </a:r>
            <a:r>
              <a:rPr lang="en-US" dirty="0"/>
              <a:t> </a:t>
            </a:r>
            <a:endParaRPr lang="en-US" dirty="0" smtClean="0"/>
          </a:p>
          <a:p>
            <a:pPr marL="2455863" indent="-2455863">
              <a:tabLst>
                <a:tab pos="2455863" algn="l"/>
              </a:tabLst>
            </a:pPr>
            <a:r>
              <a:rPr lang="en-US" dirty="0" err="1"/>
              <a:t>c</a:t>
            </a:r>
            <a:r>
              <a:rPr lang="en-US" dirty="0" err="1" smtClean="0"/>
              <a:t>_ID</a:t>
            </a:r>
            <a:r>
              <a:rPr lang="en-US" dirty="0" smtClean="0"/>
              <a:t>	</a:t>
            </a:r>
            <a:r>
              <a:rPr lang="en-US" dirty="0" err="1" smtClean="0"/>
              <a:t>saed</a:t>
            </a:r>
            <a:r>
              <a:rPr lang="en-US" dirty="0" smtClean="0"/>
              <a:t> compute ID</a:t>
            </a:r>
          </a:p>
          <a:p>
            <a:endParaRPr lang="en-US" b="1" u="sng" dirty="0" smtClean="0"/>
          </a:p>
          <a:p>
            <a:r>
              <a:rPr lang="en-US" b="1" u="sng" dirty="0" smtClean="0"/>
              <a:t>Keywords</a:t>
            </a:r>
          </a:p>
          <a:p>
            <a:r>
              <a:rPr lang="en-US" dirty="0" smtClean="0"/>
              <a:t>zero or more keyword/value pairs may be appended keyword = </a:t>
            </a:r>
            <a:r>
              <a:rPr lang="en-US" b="1" dirty="0" smtClean="0"/>
              <a:t>file</a:t>
            </a:r>
            <a:r>
              <a:rPr lang="en-US" dirty="0" smtClean="0"/>
              <a:t>, </a:t>
            </a:r>
            <a:r>
              <a:rPr lang="en-US" b="1" dirty="0" err="1" smtClean="0"/>
              <a:t>ave</a:t>
            </a:r>
            <a:r>
              <a:rPr lang="en-US" dirty="0" smtClean="0"/>
              <a:t>,  </a:t>
            </a:r>
            <a:r>
              <a:rPr lang="en-US" b="1" dirty="0" smtClean="0"/>
              <a:t>start </a:t>
            </a:r>
            <a:r>
              <a:rPr lang="en-US" dirty="0" smtClean="0"/>
              <a:t>, </a:t>
            </a:r>
            <a:r>
              <a:rPr lang="en-US" b="1" dirty="0" smtClean="0"/>
              <a:t>file</a:t>
            </a:r>
            <a:r>
              <a:rPr lang="en-US" dirty="0" smtClean="0"/>
              <a:t>, or </a:t>
            </a:r>
            <a:r>
              <a:rPr lang="en-US" b="1" dirty="0" smtClean="0"/>
              <a:t>overwrite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sz="2400" dirty="0" smtClean="0"/>
              <a:t>Note, this has the same functionality as fix </a:t>
            </a:r>
            <a:r>
              <a:rPr lang="en-US" sz="2400" dirty="0" err="1" smtClean="0"/>
              <a:t>ave</a:t>
            </a:r>
            <a:r>
              <a:rPr lang="en-US" sz="2400" dirty="0" smtClean="0"/>
              <a:t>/time but is specially modified for compute </a:t>
            </a:r>
            <a:r>
              <a:rPr lang="en-US" sz="2400" dirty="0" err="1" smtClean="0"/>
              <a:t>saed</a:t>
            </a:r>
            <a:r>
              <a:rPr lang="en-US" sz="2400" dirty="0"/>
              <a:t> </a:t>
            </a:r>
            <a:r>
              <a:rPr lang="en-US" sz="2400" dirty="0" smtClean="0"/>
              <a:t>to output into the 3</a:t>
            </a:r>
            <a:r>
              <a:rPr lang="en-US" sz="2400" baseline="30000" dirty="0" smtClean="0"/>
              <a:t>rd</a:t>
            </a:r>
            <a:r>
              <a:rPr lang="en-US" sz="2400" dirty="0" smtClean="0"/>
              <a:t> generation </a:t>
            </a:r>
            <a:r>
              <a:rPr lang="en-US" sz="2400" u="sng" dirty="0" err="1" smtClean="0">
                <a:solidFill>
                  <a:schemeClr val="accent2">
                    <a:lumMod val="75000"/>
                  </a:schemeClr>
                </a:solidFill>
              </a:rPr>
              <a:t>vtk</a:t>
            </a:r>
            <a:r>
              <a:rPr lang="en-US" sz="2400" u="sng" dirty="0" smtClean="0">
                <a:solidFill>
                  <a:schemeClr val="accent2">
                    <a:lumMod val="75000"/>
                  </a:schemeClr>
                </a:solidFill>
              </a:rPr>
              <a:t> image data format </a:t>
            </a:r>
            <a:r>
              <a:rPr lang="en-US" sz="2400" dirty="0" smtClean="0"/>
              <a:t>for use in parallelized visualization software (i.e., </a:t>
            </a:r>
            <a:r>
              <a:rPr lang="en-US" sz="2400" dirty="0" err="1" smtClean="0"/>
              <a:t>Paraview</a:t>
            </a:r>
            <a:r>
              <a:rPr lang="en-US" sz="2400" dirty="0" smtClean="0"/>
              <a:t> or Visit).</a:t>
            </a:r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 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339724"/>
          </a:xfrm>
        </p:spPr>
        <p:txBody>
          <a:bodyPr>
            <a:normAutofit fontScale="90000"/>
          </a:bodyPr>
          <a:lstStyle/>
          <a:p>
            <a:r>
              <a:rPr lang="en-US" sz="3600" b="1" u="sng" dirty="0"/>
              <a:t>Memory usage: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" y="1143000"/>
            <a:ext cx="11106150" cy="48148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These can be a very memory intensive computations.  Here are some helpful hints I’ve found: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1) Run diffraction computations with MPI/OpenMP.</a:t>
            </a:r>
          </a:p>
          <a:p>
            <a:pPr lvl="2"/>
            <a:r>
              <a:rPr lang="en-US" dirty="0" smtClean="0"/>
              <a:t>I typically output data/dump files from LAMMPS and run the diffraction computations separate from minimizations and dynamics (MPI based).</a:t>
            </a:r>
          </a:p>
          <a:p>
            <a:pPr marL="914400" lvl="2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2) Be mindful of the number of reciprocal lattice nodes being generated.</a:t>
            </a:r>
            <a:endParaRPr lang="en-US" dirty="0"/>
          </a:p>
          <a:p>
            <a:pPr lvl="2"/>
            <a:r>
              <a:rPr lang="en-US" dirty="0" smtClean="0"/>
              <a:t>Several parameters will help control the number of reciprocal lattice nodes.  I typically start with a courser grid and fine tune as needed.</a:t>
            </a:r>
          </a:p>
          <a:p>
            <a:pPr lvl="2"/>
            <a:endParaRPr lang="en-US" dirty="0" smtClean="0"/>
          </a:p>
          <a:p>
            <a:pPr lvl="2"/>
            <a:r>
              <a:rPr lang="en-US" dirty="0" smtClean="0"/>
              <a:t>Using the “echo” flag will report the number of reciprocal lattice nodes and progress of the calculation to the </a:t>
            </a:r>
            <a:r>
              <a:rPr lang="en-US" dirty="0" err="1" smtClean="0"/>
              <a:t>std_out</a:t>
            </a:r>
            <a:r>
              <a:rPr lang="en-US" dirty="0" smtClean="0"/>
              <a:t>. </a:t>
            </a:r>
          </a:p>
        </p:txBody>
      </p:sp>
      <p:sp>
        <p:nvSpPr>
          <p:cNvPr id="4" name="Rectangle 3"/>
          <p:cNvSpPr/>
          <p:nvPr/>
        </p:nvSpPr>
        <p:spPr>
          <a:xfrm>
            <a:off x="3796704" y="5910404"/>
            <a:ext cx="8395296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compute 2 all </a:t>
            </a:r>
            <a:r>
              <a:rPr lang="en-US" dirty="0" err="1"/>
              <a:t>saed</a:t>
            </a:r>
            <a:r>
              <a:rPr lang="en-US" dirty="0"/>
              <a:t> 0.0251 Al O </a:t>
            </a:r>
            <a:r>
              <a:rPr lang="en-US" dirty="0" err="1"/>
              <a:t>Kmax</a:t>
            </a:r>
            <a:r>
              <a:rPr lang="en-US" dirty="0"/>
              <a:t> 1.70 Zone 0 0 0 c 0.05 0.05 0.05 manual echo</a:t>
            </a:r>
          </a:p>
        </p:txBody>
      </p:sp>
    </p:spTree>
    <p:extLst>
      <p:ext uri="{BB962C8B-B14F-4D97-AF65-F5344CB8AC3E}">
        <p14:creationId xmlns:p14="http://schemas.microsoft.com/office/powerpoint/2010/main" val="125307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339724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/>
              <a:t>Example Problem: Al Grain Boundary (dump file)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" y="1143000"/>
            <a:ext cx="11106150" cy="481488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Input Files:</a:t>
            </a:r>
          </a:p>
          <a:p>
            <a:r>
              <a:rPr lang="en-US" sz="2000" dirty="0" smtClean="0"/>
              <a:t>Al.stgb001_1.dump			     - dump file with type x  y  z (and more) specified</a:t>
            </a:r>
          </a:p>
          <a:p>
            <a:pPr>
              <a:spcAft>
                <a:spcPts val="1000"/>
              </a:spcAft>
            </a:pPr>
            <a:r>
              <a:rPr lang="en-US" sz="2000" dirty="0" smtClean="0"/>
              <a:t>DiffFromDump.in 			     - general input script to create both XRD and SAED data</a:t>
            </a:r>
          </a:p>
          <a:p>
            <a:pPr marL="0" indent="228600">
              <a:spcBef>
                <a:spcPts val="0"/>
              </a:spcBef>
            </a:pPr>
            <a:r>
              <a:rPr lang="en-US" sz="2000" dirty="0" err="1" smtClean="0"/>
              <a:t>Loop_Dump_Diffraction</a:t>
            </a:r>
            <a:r>
              <a:rPr lang="en-US" sz="2000" dirty="0" smtClean="0"/>
              <a:t>_(Excalibur/Spirit)     - helper scripts that creates PBS script that will run </a:t>
            </a:r>
          </a:p>
          <a:p>
            <a:pPr marL="4972050" indent="-4972050">
              <a:spcBef>
                <a:spcPts val="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separate LAMMPS diffraction jobs for all *dump files in the directory</a:t>
            </a:r>
          </a:p>
          <a:p>
            <a:pPr marL="0" indent="0">
              <a:buNone/>
            </a:pPr>
            <a:r>
              <a:rPr lang="en-US" sz="2000" dirty="0" smtClean="0"/>
              <a:t>   				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42926" y="4219575"/>
            <a:ext cx="10839450" cy="24929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ITEM: TIMESTEP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1234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ITEM: NUMBER OF ATOMS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6408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ITEM: BOX BOUNDS pp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pp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pp</a:t>
            </a:r>
            <a:endParaRPr lang="en-US" sz="1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-0.0163336 81.1175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-162.221 162.221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0.000734495 4.04927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ITEM: ATOMS id </a:t>
            </a:r>
            <a:r>
              <a:rPr lang="en-US" sz="1600" b="1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 x y z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c_PEatom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c_Centro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c_Voronoi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c_Voronoi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c_Voronoi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[3]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[3]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[4]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[5]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[6]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v_VonMises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664 1 2.26004 -160.1 0.000752652 -3.34756 0.0102832 17.0578 14 35.4252 111487 569825 211080 -38970.5 -0.401599 -0.86682 1.14865e+06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667 1 0.273626 -160.062 2.02502 -3.32373 0.0473431 17.1706 14 35.5702 65578.9 741402 197822 -82040.7 -1.07232 -0.766046 1.47112e+06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627 1 4.25886 -160.131 2.02502 -3.35472 0.00657964 16.9697 14 35.3018 127323 455503 181849 -2696.99 -0.147733 -0.912994 929016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624 1 6.26988 -160.15 0.000752568 -3.3569 0.0044887 16.8861 14 35.1846 113773 346869 150968 15448 -0.0583065 -0.931529 717780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587 1 8.28655 -160.163 2.02502 -3.35845 0.00337383 16.8129 14 35.0825 91048.7 256032 115073 27140.1 -0.032342 -0.937643 533933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547 1 12.3266 -160.181 2.02502 -3.35959 0.00238687 16.6855 14 34.9043 26450.3 108202 42834.5 37701.9 -0.0312845 -0.946344 219860 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665302" y="3742521"/>
            <a:ext cx="2721835" cy="4770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500" dirty="0" smtClean="0"/>
              <a:t>Al.stgb001_1.dump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12565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339724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/>
              <a:t>Example Problem: Al Grain Boundary (dump file)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" y="1143000"/>
            <a:ext cx="11106150" cy="481488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Input Files:</a:t>
            </a:r>
          </a:p>
          <a:p>
            <a:r>
              <a:rPr lang="en-US" sz="2000" dirty="0" smtClean="0"/>
              <a:t>Al.stgb001_1.dump			     - dump file with type x  y  z (and more) specified</a:t>
            </a:r>
          </a:p>
          <a:p>
            <a:pPr>
              <a:spcAft>
                <a:spcPts val="1000"/>
              </a:spcAft>
            </a:pPr>
            <a:r>
              <a:rPr lang="en-US" sz="2000" dirty="0" smtClean="0"/>
              <a:t>DiffFromDump.in 			     - general input script to create both XRD and SAED data</a:t>
            </a:r>
          </a:p>
          <a:p>
            <a:pPr marL="0" indent="228600">
              <a:spcBef>
                <a:spcPts val="0"/>
              </a:spcBef>
            </a:pPr>
            <a:r>
              <a:rPr lang="en-US" sz="2000" dirty="0" err="1" smtClean="0"/>
              <a:t>Loop_Dump_Diffraction</a:t>
            </a:r>
            <a:r>
              <a:rPr lang="en-US" sz="2000" dirty="0" smtClean="0"/>
              <a:t>_(Excalibur/Spirit)     - helper scripts that creates PBS script that will run </a:t>
            </a:r>
          </a:p>
          <a:p>
            <a:pPr marL="4972050" indent="-4972050">
              <a:spcBef>
                <a:spcPts val="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separate LAMMPS diffraction jobs for all *dump files in the directory</a:t>
            </a:r>
          </a:p>
          <a:p>
            <a:pPr marL="0" indent="0">
              <a:buNone/>
            </a:pPr>
            <a:r>
              <a:rPr lang="en-US" sz="2000" dirty="0" smtClean="0"/>
              <a:t>   				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42926" y="4219575"/>
            <a:ext cx="10839450" cy="24929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ITEM: TIMESTEP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1234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ITEM: NUMBER OF ATOMS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6408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ITEM: BOX BOUNDS pp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pp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pp</a:t>
            </a:r>
            <a:endParaRPr lang="en-US" sz="1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-0.0163336 81.1175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-162.221 162.221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0.000734495 4.04927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ITEM: ATOMS id </a:t>
            </a:r>
            <a:r>
              <a:rPr lang="en-US" sz="1600" b="1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 x y z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c_PEatom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c_Centro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c_Voronoi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c_Voronoi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c_Voronoi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[3]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[3]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[4]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[5]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c_StrAtom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[6] </a:t>
            </a:r>
            <a:r>
              <a:rPr 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v_VonMises</a:t>
            </a: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664 1 2.26004 -160.1 0.000752652 -3.34756 0.0102832 17.0578 14 35.4252 111487 569825 211080 -38970.5 -0.401599 -0.86682 1.14865e+06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667 1 0.273626 -160.062 2.02502 -3.32373 0.0473431 17.1706 14 35.5702 65578.9 741402 197822 -82040.7 -1.07232 -0.766046 1.47112e+06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627 1 4.25886 -160.131 2.02502 -3.35472 0.00657964 16.9697 14 35.3018 127323 455503 181849 -2696.99 -0.147733 -0.912994 929016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624 1 6.26988 -160.15 0.000752568 -3.3569 0.0044887 16.8861 14 35.1846 113773 346869 150968 15448 -0.0583065 -0.931529 717780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587 1 8.28655 -160.163 2.02502 -3.35845 0.00337383 16.8129 14 35.0825 91048.7 256032 115073 27140.1 -0.032342 -0.937643 533933 </a:t>
            </a:r>
          </a:p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547 1 12.3266 -160.181 2.02502 -3.35959 0.00238687 16.6855 14 34.9043 26450.3 108202 42834.5 37701.9 -0.0312845 -0.946344 219860 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665302" y="3742521"/>
            <a:ext cx="2721835" cy="4770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500" dirty="0" smtClean="0"/>
              <a:t>Al.stgb001_1.dump</a:t>
            </a:r>
            <a:endParaRPr lang="en-US" sz="2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45" r="9968" b="19169"/>
          <a:stretch/>
        </p:blipFill>
        <p:spPr>
          <a:xfrm>
            <a:off x="4569192" y="3427899"/>
            <a:ext cx="7451358" cy="336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0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4301"/>
            <a:ext cx="10515600" cy="685800"/>
          </a:xfrm>
        </p:spPr>
        <p:txBody>
          <a:bodyPr>
            <a:normAutofit/>
          </a:bodyPr>
          <a:lstStyle/>
          <a:p>
            <a:r>
              <a:rPr lang="en-US" sz="3000" b="1" u="sng" dirty="0" smtClean="0"/>
              <a:t>DiffFromDump.in</a:t>
            </a:r>
            <a:endParaRPr lang="en-US" sz="3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923330"/>
            <a:ext cx="5118100" cy="5195888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A string "PREFIX"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log             $A.log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processors * * *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 Variables #######################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Restart       string "DUMPFILE"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Species       string "Al 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NTypes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equal   1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equal 0.0251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Kmax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equal 1.25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Zone0         equal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Zone1         equal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Zone2         equal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eRes0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eRes1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eRes2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dR_Ewald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equal 0.0015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equal 1.541838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ThetaMin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equal 30.0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equal 110.0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xRes0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xRes1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xRes2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LP            equal 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Nbins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equal 3000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pPr>
              <a:spcBef>
                <a:spcPts val="0"/>
              </a:spcBef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816600" y="834271"/>
            <a:ext cx="629158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lattice        none 1.0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region         chamber block 0 1 0 1 0 1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create_box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NTypes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chamber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read_dump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${Restart} XXXXX x y z box yes add yes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mass            * 26.9820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atom_modify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sort 0 0.0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comm_style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tiled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balance        0.9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rcb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pair_style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none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 Computes #######################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         SAED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saed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${Species}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Kmax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Kmax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Zone ${Zone0} ${Zone1} ${Zone2} c ${eRes0} ${eRes1} ${eRes2}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dR_Ewald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dR_Ewald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echo manual 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         XRD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xrd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${Species} 2Theta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ThetaMin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c ${xRes0} ${xRes1} ${xRes2} LP ${LP} echo manual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fix             1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saed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vtk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1 1 1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c_SAED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file $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A_saed</a:t>
            </a: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fix             2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ave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histo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/weights 1 1 1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ThetaMin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Nbins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c_XRD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[1] weights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c_XRD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[2] mode vector file $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A.xrd</a:t>
            </a: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run             0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unfix           1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unfix           2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uncompute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SAED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uncompute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XRD</a:t>
            </a:r>
          </a:p>
        </p:txBody>
      </p:sp>
      <p:cxnSp>
        <p:nvCxnSpPr>
          <p:cNvPr id="6" name="Elbow Connector 5"/>
          <p:cNvCxnSpPr/>
          <p:nvPr/>
        </p:nvCxnSpPr>
        <p:spPr>
          <a:xfrm rot="5400000" flipH="1" flipV="1">
            <a:off x="1874791" y="2193561"/>
            <a:ext cx="4163790" cy="2818129"/>
          </a:xfrm>
          <a:prstGeom prst="bentConnector3">
            <a:avLst>
              <a:gd name="adj1" fmla="val -12588"/>
            </a:avLst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/>
          <p:nvPr/>
        </p:nvCxnSpPr>
        <p:spPr>
          <a:xfrm rot="16200000" flipH="1" flipV="1">
            <a:off x="4692921" y="1596161"/>
            <a:ext cx="4163790" cy="2818129"/>
          </a:xfrm>
          <a:prstGeom prst="bentConnector3">
            <a:avLst>
              <a:gd name="adj1" fmla="val -12588"/>
            </a:avLst>
          </a:prstGeom>
          <a:ln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40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4301"/>
            <a:ext cx="10515600" cy="685800"/>
          </a:xfrm>
        </p:spPr>
        <p:txBody>
          <a:bodyPr>
            <a:normAutofit/>
          </a:bodyPr>
          <a:lstStyle/>
          <a:p>
            <a:r>
              <a:rPr lang="en-US" sz="3000" b="1" u="sng" dirty="0" smtClean="0"/>
              <a:t>DiffFromDump.in</a:t>
            </a:r>
            <a:endParaRPr lang="en-US" sz="3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923330"/>
            <a:ext cx="5118100" cy="5195888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A string "PREFIX"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log             $A.log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processors * * *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 Variables #######################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Restart       string "DUMPFILE"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Species       string "Al 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NTypes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equal   1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equal 0.0251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Kmax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equal 1.25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Zone0         equal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Zone1         equal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Zone2         equal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eRes0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eRes1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eRes2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dR_Ewald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equal 0.0015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equal 1.541838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ThetaMin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equal 30.0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equal 110.0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xRes0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xRes1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xRes2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LP            equal 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Nbins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equal 3000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pPr>
              <a:spcBef>
                <a:spcPts val="0"/>
              </a:spcBef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816600" y="834271"/>
            <a:ext cx="629158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lattice        none 1.0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region         chamber block 0 1 0 1 0 1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create_box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NTypes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chamber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read_dump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${Restart} XXXXX x y z box yes add yes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mass            * 26.9820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atom_modify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sort 0 0.0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comm_style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tiled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balance        0.9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rcb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pair_style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none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 Computes #######################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         SAED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saed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${Species}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Kmax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Kmax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Zone ${Zone0} ${Zone1} ${Zone2} c ${eRes0} ${eRes1} ${eRes2}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dR_Ewald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dR_Ewald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echo manual 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         XRD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xrd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${Species} 2Theta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ThetaMin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c ${xRes0} ${xRes1} ${xRes2} LP ${LP} echo manual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fix             1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saed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vtk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1 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1 1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c_SAED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file $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A_saed</a:t>
            </a: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fix             2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ave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histo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/weights 1 1 1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ThetaMin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Nbins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c_XRD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[1] weights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c_XRD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[2] mode vector file $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A.xrd</a:t>
            </a: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run             0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unfix           1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unfix           2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uncompute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SAED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uncompute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XRD</a:t>
            </a:r>
          </a:p>
        </p:txBody>
      </p:sp>
      <p:cxnSp>
        <p:nvCxnSpPr>
          <p:cNvPr id="6" name="Elbow Connector 5"/>
          <p:cNvCxnSpPr/>
          <p:nvPr/>
        </p:nvCxnSpPr>
        <p:spPr>
          <a:xfrm rot="5400000" flipH="1" flipV="1">
            <a:off x="1874791" y="2193561"/>
            <a:ext cx="4163790" cy="2818129"/>
          </a:xfrm>
          <a:prstGeom prst="bentConnector3">
            <a:avLst>
              <a:gd name="adj1" fmla="val -12588"/>
            </a:avLst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/>
          <p:nvPr/>
        </p:nvCxnSpPr>
        <p:spPr>
          <a:xfrm rot="16200000" flipH="1" flipV="1">
            <a:off x="4692921" y="1596161"/>
            <a:ext cx="4163790" cy="2818129"/>
          </a:xfrm>
          <a:prstGeom prst="bentConnector3">
            <a:avLst>
              <a:gd name="adj1" fmla="val -12588"/>
            </a:avLst>
          </a:prstGeom>
          <a:ln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292100" y="2752724"/>
            <a:ext cx="4180839" cy="2604135"/>
          </a:xfrm>
          <a:prstGeom prst="roundRect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347979" y="5535175"/>
            <a:ext cx="4069080" cy="106105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ysClr val="windowText" lastClr="000000"/>
                </a:solidFill>
              </a:rPr>
              <a:t>Keeping all diffraction compute options up front as variables.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3367725" y="1263796"/>
            <a:ext cx="2596512" cy="725922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ysClr val="windowText" lastClr="000000"/>
                </a:solidFill>
              </a:rPr>
              <a:t>Species name for each atom type, up to  </a:t>
            </a:r>
            <a:r>
              <a:rPr lang="en-US" dirty="0" err="1" smtClean="0">
                <a:solidFill>
                  <a:sysClr val="windowText" lastClr="000000"/>
                </a:solidFill>
              </a:rPr>
              <a:t>NTypes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44168" y="2330184"/>
            <a:ext cx="4178808" cy="299311"/>
          </a:xfrm>
          <a:prstGeom prst="round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341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4301"/>
            <a:ext cx="10515600" cy="685800"/>
          </a:xfrm>
        </p:spPr>
        <p:txBody>
          <a:bodyPr>
            <a:normAutofit/>
          </a:bodyPr>
          <a:lstStyle/>
          <a:p>
            <a:r>
              <a:rPr lang="en-US" sz="3000" b="1" u="sng" dirty="0" smtClean="0"/>
              <a:t>DiffFromDump.in</a:t>
            </a:r>
            <a:endParaRPr lang="en-US" sz="3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923330"/>
            <a:ext cx="5118100" cy="5195888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A string "PREFIX"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log             $A.log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processors * * *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 Variables #######################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Restart       string "DUMPFILE"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Species       string "Al 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NTypes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equal   1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equal 0.0251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Kmax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equal 1.25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Zone0         equal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Zone1         equal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Zone2         equal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eRes0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eRes1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eRes2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dR_Ewald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equal 0.0015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equal 1.541838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ThetaMin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equal 30.0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equal 110.0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xRes0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xRes1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xRes2         equal 0.0075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LP            equal 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variable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Nbins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equal 3000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pPr>
              <a:spcBef>
                <a:spcPts val="0"/>
              </a:spcBef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816600" y="834271"/>
            <a:ext cx="629158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lattice        none 1.0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region         chamber block 0 1 0 1 0 1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create_box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NTypes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chamber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read_dump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${Restart} XXXXX x y z box yes add yes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mass            * 26.9820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atom_modify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sort 0 0.0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comm_style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tiled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balance        0.9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rcb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pair_style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none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 Computes #######################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########################################################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         SAED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saed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${Species}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Kmax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Kmax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Zone ${Zone0} ${Zone1} ${Zone2} c ${eRes0} ${eRes1} ${eRes2}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dR_Ewald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dR_Ewald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echo manual 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         XRD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xrd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xLambda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${Species} 2Theta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ThetaMin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c ${xRes0} ${xRes1} ${xRes2} LP ${LP} echo manual</a:t>
            </a: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fix             1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saed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vtk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1 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1 1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c_SAED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file $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A_saed</a:t>
            </a: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fix             2 all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ave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histo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/weights 1 1 1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ThetaMin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ThetaMax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&amp;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${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Nbins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c_XRD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[1] weights 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c_XRD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[2] mode vector file $</a:t>
            </a:r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A.xrd</a:t>
            </a: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run             0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unfix           1</a:t>
            </a:r>
          </a:p>
          <a:p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unfix           2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uncompute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SAED</a:t>
            </a:r>
          </a:p>
          <a:p>
            <a:r>
              <a:rPr lang="en-U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uncompute</a:t>
            </a:r>
            <a:r>
              <a:rPr lang="en-U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XRD</a:t>
            </a:r>
          </a:p>
        </p:txBody>
      </p:sp>
      <p:cxnSp>
        <p:nvCxnSpPr>
          <p:cNvPr id="6" name="Elbow Connector 5"/>
          <p:cNvCxnSpPr/>
          <p:nvPr/>
        </p:nvCxnSpPr>
        <p:spPr>
          <a:xfrm rot="5400000" flipH="1" flipV="1">
            <a:off x="1874791" y="2193561"/>
            <a:ext cx="4163790" cy="2818129"/>
          </a:xfrm>
          <a:prstGeom prst="bentConnector3">
            <a:avLst>
              <a:gd name="adj1" fmla="val -12588"/>
            </a:avLst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/>
          <p:nvPr/>
        </p:nvCxnSpPr>
        <p:spPr>
          <a:xfrm rot="16200000" flipH="1" flipV="1">
            <a:off x="4692921" y="1596161"/>
            <a:ext cx="4163790" cy="2818129"/>
          </a:xfrm>
          <a:prstGeom prst="bentConnector3">
            <a:avLst>
              <a:gd name="adj1" fmla="val -12588"/>
            </a:avLst>
          </a:prstGeom>
          <a:ln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3345180" y="2125980"/>
            <a:ext cx="952500" cy="236220"/>
          </a:xfrm>
          <a:prstGeom prst="round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1997901" y="923330"/>
            <a:ext cx="713984" cy="186472"/>
          </a:xfrm>
          <a:prstGeom prst="round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7840808" y="1621830"/>
            <a:ext cx="482773" cy="186472"/>
          </a:xfrm>
          <a:prstGeom prst="round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495300" y="5424090"/>
            <a:ext cx="4438650" cy="115451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ysClr val="windowText" lastClr="000000"/>
                </a:solidFill>
              </a:rPr>
              <a:t>The helper script automatically fills in these values using each dump file in the directory. (or change  these manually)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7840260" y="1900912"/>
            <a:ext cx="826942" cy="49530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7665721" y="2396212"/>
            <a:ext cx="1001481" cy="38967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8387080" y="2021203"/>
            <a:ext cx="3569969" cy="81835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ysClr val="windowText" lastClr="000000"/>
                </a:solidFill>
              </a:rPr>
              <a:t>No effect on the computation of diffraction patterns!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62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314325"/>
            <a:ext cx="10515600" cy="796925"/>
          </a:xfrm>
        </p:spPr>
        <p:txBody>
          <a:bodyPr/>
          <a:lstStyle/>
          <a:p>
            <a:r>
              <a:rPr lang="en-US" b="1" dirty="0" smtClean="0"/>
              <a:t>Create/Submit Jobs with Helper Script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4975" y="1209675"/>
            <a:ext cx="8858250" cy="1800225"/>
          </a:xfrm>
          <a:ln w="57150">
            <a:solidFill>
              <a:schemeClr val="accent5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*Modify the following defaults values in </a:t>
            </a:r>
            <a:r>
              <a:rPr lang="en-US" sz="2000" dirty="0" err="1" smtClean="0"/>
              <a:t>Loop_Dump_Diffraction</a:t>
            </a:r>
            <a:r>
              <a:rPr lang="en-US" sz="2000" dirty="0" smtClean="0"/>
              <a:t>_(Excalibur/Spirit) </a:t>
            </a:r>
          </a:p>
          <a:p>
            <a:pPr marL="2686050" indent="0">
              <a:buNone/>
            </a:pPr>
            <a:r>
              <a:rPr lang="en-US" sz="2000" dirty="0" smtClean="0"/>
              <a:t>ACCOUNT=YOUR_ACCOUNT_HERE</a:t>
            </a:r>
          </a:p>
          <a:p>
            <a:pPr marL="2686050" indent="0">
              <a:buNone/>
            </a:pPr>
            <a:r>
              <a:rPr lang="en-US" sz="2000" dirty="0" smtClean="0"/>
              <a:t>EMAIL=YOUR_EMAIL_HERE</a:t>
            </a:r>
          </a:p>
          <a:p>
            <a:pPr marL="2686050" indent="0">
              <a:buNone/>
            </a:pPr>
            <a:r>
              <a:rPr lang="en-US" sz="2000" dirty="0" smtClean="0"/>
              <a:t>LAMMPS=YOUR_PATH_TO_LAMMPS_HERE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1295400" y="3108325"/>
            <a:ext cx="94392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 smtClean="0"/>
          </a:p>
          <a:p>
            <a:r>
              <a:rPr lang="fr-FR" dirty="0" err="1" smtClean="0"/>
              <a:t>excalibur</a:t>
            </a:r>
            <a:r>
              <a:rPr lang="fr-FR" dirty="0" smtClean="0"/>
              <a:t>:&gt; </a:t>
            </a:r>
            <a:r>
              <a:rPr lang="fr-FR" dirty="0" err="1" smtClean="0"/>
              <a:t>ls</a:t>
            </a:r>
            <a:endParaRPr lang="fr-FR" dirty="0" smtClean="0"/>
          </a:p>
          <a:p>
            <a:r>
              <a:rPr lang="fr-FR" dirty="0" smtClean="0"/>
              <a:t>Al.stgb001_1.dump  DiffFromDump.in  </a:t>
            </a:r>
            <a:r>
              <a:rPr lang="fr-FR" dirty="0" err="1" smtClean="0"/>
              <a:t>Loop_Dump_Diffraction_Excalibur</a:t>
            </a:r>
            <a:r>
              <a:rPr lang="fr-FR" dirty="0" smtClean="0"/>
              <a:t>  </a:t>
            </a:r>
          </a:p>
          <a:p>
            <a:endParaRPr lang="fr-FR" dirty="0" smtClean="0"/>
          </a:p>
          <a:p>
            <a:r>
              <a:rPr lang="fr-FR" dirty="0" err="1" smtClean="0"/>
              <a:t>excalibur</a:t>
            </a:r>
            <a:r>
              <a:rPr lang="fr-FR" dirty="0" smtClean="0"/>
              <a:t>:&gt; </a:t>
            </a:r>
            <a:r>
              <a:rPr lang="fr-FR" dirty="0" err="1" smtClean="0"/>
              <a:t>Loop_Dump_Diffraction_Excalibur</a:t>
            </a:r>
            <a:r>
              <a:rPr lang="fr-FR" dirty="0" smtClean="0"/>
              <a:t> -q d -n 1 -t 30 -D DiffFromDump.in </a:t>
            </a:r>
            <a:r>
              <a:rPr lang="fr-FR" dirty="0" err="1" smtClean="0"/>
              <a:t>Example</a:t>
            </a:r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8830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9458"/>
            <a:ext cx="10515600" cy="6784701"/>
          </a:xfrm>
        </p:spPr>
        <p:txBody>
          <a:bodyPr anchor="t">
            <a:normAutofit/>
          </a:bodyPr>
          <a:lstStyle/>
          <a:p>
            <a:r>
              <a:rPr lang="en-US" sz="4000" b="1" dirty="0" smtClean="0"/>
              <a:t>Installation:</a:t>
            </a:r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2800" b="1" dirty="0" smtClean="0"/>
              <a:t>	</a:t>
            </a:r>
            <a:r>
              <a:rPr lang="en-US" sz="2800" dirty="0" smtClean="0"/>
              <a:t>A) Copy these files into the </a:t>
            </a:r>
            <a:r>
              <a:rPr lang="en-US" sz="2800" dirty="0" err="1" smtClean="0"/>
              <a:t>lammps</a:t>
            </a:r>
            <a:r>
              <a:rPr lang="en-US" sz="2800" dirty="0" smtClean="0"/>
              <a:t> /</a:t>
            </a:r>
            <a:r>
              <a:rPr lang="en-US" sz="2800" dirty="0" err="1" smtClean="0"/>
              <a:t>src</a:t>
            </a:r>
            <a:r>
              <a:rPr lang="en-US" sz="2800" dirty="0" smtClean="0"/>
              <a:t> directory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> </a:t>
            </a:r>
            <a:br>
              <a:rPr lang="en-US" sz="2200" dirty="0" smtClean="0"/>
            </a:b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>	*There are special computes for MIC enabled architectures*</a:t>
            </a:r>
            <a:br>
              <a:rPr lang="en-US" sz="2200" dirty="0" smtClean="0"/>
            </a:br>
            <a:r>
              <a:rPr lang="en-US" sz="2200" dirty="0"/>
              <a:t/>
            </a:r>
            <a:br>
              <a:rPr lang="en-US" sz="2200" dirty="0"/>
            </a:br>
            <a:r>
              <a:rPr lang="en-US" sz="2200" dirty="0" smtClean="0"/>
              <a:t>	</a:t>
            </a:r>
            <a:r>
              <a:rPr lang="en-US" sz="2800" dirty="0" smtClean="0"/>
              <a:t>B) Compile </a:t>
            </a:r>
            <a:r>
              <a:rPr lang="en-US" sz="2800" dirty="0" err="1" smtClean="0"/>
              <a:t>lammps</a:t>
            </a:r>
            <a:r>
              <a:rPr lang="en-US" sz="2800" dirty="0" smtClean="0"/>
              <a:t> with </a:t>
            </a: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OpenMP enabled</a:t>
            </a:r>
            <a:r>
              <a:rPr lang="en-US" sz="2200" b="1" dirty="0" smtClean="0">
                <a:solidFill>
                  <a:schemeClr val="accent6">
                    <a:lumMod val="75000"/>
                  </a:schemeClr>
                </a:solidFill>
              </a:rPr>
              <a:t/>
            </a:r>
            <a:br>
              <a:rPr lang="en-US" sz="2200" b="1" dirty="0" smtClean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2200" b="1" dirty="0" smtClean="0">
                <a:solidFill>
                  <a:schemeClr val="accent6">
                    <a:lumMod val="75000"/>
                  </a:schemeClr>
                </a:solidFill>
              </a:rPr>
              <a:t/>
            </a:r>
            <a:br>
              <a:rPr lang="en-US" sz="2200" b="1" dirty="0" smtClean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	</a:t>
            </a:r>
            <a:r>
              <a:rPr lang="en-US" sz="2200" dirty="0" smtClean="0"/>
              <a:t>Example </a:t>
            </a:r>
            <a:r>
              <a:rPr lang="en-US" sz="2200" dirty="0" err="1" smtClean="0"/>
              <a:t>Makefiles</a:t>
            </a:r>
            <a:r>
              <a:rPr lang="en-US" sz="2200" dirty="0" smtClean="0"/>
              <a:t> for Spirit and Excalibur located in tutorial documents</a:t>
            </a:r>
            <a:br>
              <a:rPr lang="en-US" sz="2200" dirty="0" smtClean="0"/>
            </a:br>
            <a:endParaRPr lang="en-US" sz="2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4094" y="1134950"/>
            <a:ext cx="3016171" cy="3232510"/>
          </a:xfrm>
        </p:spPr>
        <p:txBody>
          <a:bodyPr/>
          <a:lstStyle/>
          <a:p>
            <a:pPr marL="0" indent="0" algn="ctr">
              <a:buNone/>
            </a:pPr>
            <a:r>
              <a:rPr lang="en-US" sz="2000" u="sng" dirty="0" smtClean="0"/>
              <a:t>Computes*</a:t>
            </a:r>
          </a:p>
          <a:p>
            <a:r>
              <a:rPr lang="en-US" sz="2000" dirty="0"/>
              <a:t> </a:t>
            </a:r>
            <a:r>
              <a:rPr lang="en-US" sz="2000" dirty="0" smtClean="0"/>
              <a:t>compute_saed.cpp</a:t>
            </a:r>
            <a:endParaRPr lang="en-US" sz="2000" dirty="0"/>
          </a:p>
          <a:p>
            <a:r>
              <a:rPr lang="en-US" sz="2000" dirty="0" err="1"/>
              <a:t>compute_saed.h</a:t>
            </a:r>
            <a:endParaRPr lang="en-US" sz="2000" dirty="0"/>
          </a:p>
          <a:p>
            <a:r>
              <a:rPr lang="en-US" sz="2000" dirty="0" err="1" smtClean="0"/>
              <a:t>compute_saed_consts.h</a:t>
            </a:r>
            <a:endParaRPr lang="en-US" sz="2000" dirty="0" smtClean="0"/>
          </a:p>
          <a:p>
            <a:endParaRPr lang="en-US" sz="2000" dirty="0"/>
          </a:p>
          <a:p>
            <a:r>
              <a:rPr lang="en-US" sz="2000" dirty="0"/>
              <a:t>compute_xrd.cpp</a:t>
            </a:r>
          </a:p>
          <a:p>
            <a:r>
              <a:rPr lang="en-US" sz="2000" dirty="0" err="1"/>
              <a:t>compute_xrd.h</a:t>
            </a:r>
            <a:endParaRPr lang="en-US" sz="2000" dirty="0"/>
          </a:p>
          <a:p>
            <a:r>
              <a:rPr lang="en-US" sz="2000" dirty="0" err="1"/>
              <a:t>compute_xrd_consts.h</a:t>
            </a:r>
            <a:endParaRPr lang="en-US" sz="2000" dirty="0"/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597324" y="1134950"/>
            <a:ext cx="3211012" cy="3035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u="sng" dirty="0" smtClean="0"/>
              <a:t>Fixes</a:t>
            </a:r>
          </a:p>
          <a:p>
            <a:r>
              <a:rPr lang="en-US" sz="2000" dirty="0" smtClean="0"/>
              <a:t>fix_ave_histo_weights.cpp</a:t>
            </a:r>
            <a:endParaRPr lang="en-US" sz="2000" dirty="0"/>
          </a:p>
          <a:p>
            <a:r>
              <a:rPr lang="en-US" sz="2000" dirty="0" err="1"/>
              <a:t>fix_ave_histo_weights.h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 smtClean="0"/>
              <a:t>fix_saed</a:t>
            </a:r>
            <a:r>
              <a:rPr lang="en-US" sz="2000" dirty="0" smtClean="0"/>
              <a:t>_vtk</a:t>
            </a:r>
            <a:r>
              <a:rPr lang="en-US" sz="2000" dirty="0" smtClean="0"/>
              <a:t>.cpp</a:t>
            </a:r>
            <a:endParaRPr lang="en-US" sz="2000" dirty="0"/>
          </a:p>
          <a:p>
            <a:r>
              <a:rPr lang="en-US" sz="2000" dirty="0" err="1" smtClean="0"/>
              <a:t>fix_saed_vtk.h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57703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314325"/>
            <a:ext cx="10515600" cy="796925"/>
          </a:xfrm>
        </p:spPr>
        <p:txBody>
          <a:bodyPr/>
          <a:lstStyle/>
          <a:p>
            <a:r>
              <a:rPr lang="en-US" b="1" dirty="0" smtClean="0"/>
              <a:t>Create/Submit Jobs with Helper Script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4975" y="1209675"/>
            <a:ext cx="8858250" cy="1800225"/>
          </a:xfrm>
          <a:ln w="57150">
            <a:solidFill>
              <a:schemeClr val="accent5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*Modify the following defaults values in </a:t>
            </a:r>
            <a:r>
              <a:rPr lang="en-US" sz="2000" dirty="0" err="1" smtClean="0"/>
              <a:t>Loop_Dump_Diffraction</a:t>
            </a:r>
            <a:r>
              <a:rPr lang="en-US" sz="2000" dirty="0" smtClean="0"/>
              <a:t>_(Excalibur/Spirit) </a:t>
            </a:r>
          </a:p>
          <a:p>
            <a:pPr marL="2686050" indent="0">
              <a:buNone/>
            </a:pPr>
            <a:r>
              <a:rPr lang="en-US" sz="2000" dirty="0" smtClean="0"/>
              <a:t>ACCOUNT=YOUR_ACCOUNT_HERE</a:t>
            </a:r>
          </a:p>
          <a:p>
            <a:pPr marL="2686050" indent="0">
              <a:buNone/>
            </a:pPr>
            <a:r>
              <a:rPr lang="en-US" sz="2000" dirty="0" smtClean="0"/>
              <a:t>EMAIL=YOUR_EMAIL_HERE</a:t>
            </a:r>
          </a:p>
          <a:p>
            <a:pPr marL="2686050" indent="0">
              <a:buNone/>
            </a:pPr>
            <a:r>
              <a:rPr lang="en-US" sz="2000" dirty="0" smtClean="0"/>
              <a:t>LAMMPS=YOUR_PATH_TO_LAMMPS_HERE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1295400" y="3108325"/>
            <a:ext cx="94392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 smtClean="0"/>
          </a:p>
          <a:p>
            <a:r>
              <a:rPr lang="fr-FR" dirty="0" err="1" smtClean="0"/>
              <a:t>excalibur</a:t>
            </a:r>
            <a:r>
              <a:rPr lang="fr-FR" dirty="0" smtClean="0"/>
              <a:t>:&gt; </a:t>
            </a:r>
            <a:r>
              <a:rPr lang="fr-FR" dirty="0" err="1" smtClean="0"/>
              <a:t>ls</a:t>
            </a:r>
            <a:endParaRPr lang="fr-FR" dirty="0" smtClean="0"/>
          </a:p>
          <a:p>
            <a:r>
              <a:rPr lang="fr-FR" dirty="0" smtClean="0"/>
              <a:t>Al.stgb001_1.dump  DiffFromDump.in  </a:t>
            </a:r>
            <a:r>
              <a:rPr lang="fr-FR" dirty="0" err="1" smtClean="0"/>
              <a:t>Loop_Dump_Diffraction_Excalibur</a:t>
            </a:r>
            <a:r>
              <a:rPr lang="fr-FR" dirty="0" smtClean="0"/>
              <a:t>  </a:t>
            </a:r>
          </a:p>
          <a:p>
            <a:endParaRPr lang="fr-FR" dirty="0" smtClean="0"/>
          </a:p>
          <a:p>
            <a:r>
              <a:rPr lang="fr-FR" dirty="0" err="1" smtClean="0"/>
              <a:t>excalibur</a:t>
            </a:r>
            <a:r>
              <a:rPr lang="fr-FR" dirty="0" smtClean="0"/>
              <a:t>:&gt; </a:t>
            </a:r>
            <a:r>
              <a:rPr lang="fr-FR" dirty="0" err="1" smtClean="0"/>
              <a:t>Loop_Dump_Diffraction_Excalibur</a:t>
            </a:r>
            <a:r>
              <a:rPr lang="fr-FR" dirty="0" smtClean="0"/>
              <a:t> -q d -n 1 -t 30 -D DiffFromDump.in </a:t>
            </a:r>
            <a:r>
              <a:rPr lang="fr-FR" dirty="0" err="1" smtClean="0"/>
              <a:t>Example</a:t>
            </a:r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6" name="Rounded Rectangle 5"/>
          <p:cNvSpPr/>
          <p:nvPr/>
        </p:nvSpPr>
        <p:spPr>
          <a:xfrm>
            <a:off x="1171575" y="3448050"/>
            <a:ext cx="3810000" cy="609600"/>
          </a:xfrm>
          <a:prstGeom prst="roundRect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71462" y="4793456"/>
            <a:ext cx="2047875" cy="1038225"/>
          </a:xfrm>
          <a:prstGeom prst="roundRect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>
                <a:solidFill>
                  <a:sysClr val="windowText" lastClr="000000"/>
                </a:solidFill>
              </a:rPr>
              <a:t>Dump file and DiffFromDump.in must be located in the current directory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876301" y="3949303"/>
            <a:ext cx="419098" cy="92432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789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314325"/>
            <a:ext cx="10515600" cy="796925"/>
          </a:xfrm>
        </p:spPr>
        <p:txBody>
          <a:bodyPr/>
          <a:lstStyle/>
          <a:p>
            <a:r>
              <a:rPr lang="en-US" b="1" dirty="0" smtClean="0"/>
              <a:t>Create/Submit Jobs with Helper Script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4975" y="1209675"/>
            <a:ext cx="8858250" cy="1800225"/>
          </a:xfrm>
          <a:ln w="57150">
            <a:solidFill>
              <a:schemeClr val="accent5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*Modify the following defaults values in </a:t>
            </a:r>
            <a:r>
              <a:rPr lang="en-US" sz="2000" dirty="0" err="1" smtClean="0"/>
              <a:t>Loop_Dump_Diffraction</a:t>
            </a:r>
            <a:r>
              <a:rPr lang="en-US" sz="2000" dirty="0" smtClean="0"/>
              <a:t>_(Excalibur/Spirit) </a:t>
            </a:r>
          </a:p>
          <a:p>
            <a:pPr marL="2686050" indent="0">
              <a:buNone/>
            </a:pPr>
            <a:r>
              <a:rPr lang="en-US" sz="2000" dirty="0" smtClean="0"/>
              <a:t>ACCOUNT=YOUR_ACCOUNT_HERE</a:t>
            </a:r>
          </a:p>
          <a:p>
            <a:pPr marL="2686050" indent="0">
              <a:buNone/>
            </a:pPr>
            <a:r>
              <a:rPr lang="en-US" sz="2000" dirty="0" smtClean="0"/>
              <a:t>EMAIL=YOUR_EMAIL_HERE</a:t>
            </a:r>
          </a:p>
          <a:p>
            <a:pPr marL="2686050" indent="0">
              <a:buNone/>
            </a:pPr>
            <a:r>
              <a:rPr lang="en-US" sz="2000" dirty="0" smtClean="0"/>
              <a:t>LAMMPS=YOUR_PATH_TO_LAMMPS_HERE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7615238" y="6211460"/>
            <a:ext cx="4457700" cy="6000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15 min 30 seconds 32 processors on Excalibur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95399" y="3108325"/>
            <a:ext cx="94392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 smtClean="0"/>
          </a:p>
          <a:p>
            <a:r>
              <a:rPr lang="fr-FR" dirty="0" err="1" smtClean="0"/>
              <a:t>excalibur</a:t>
            </a:r>
            <a:r>
              <a:rPr lang="fr-FR" dirty="0" smtClean="0"/>
              <a:t>:&gt; </a:t>
            </a:r>
            <a:r>
              <a:rPr lang="fr-FR" dirty="0" err="1" smtClean="0"/>
              <a:t>ls</a:t>
            </a:r>
            <a:endParaRPr lang="fr-FR" dirty="0" smtClean="0"/>
          </a:p>
          <a:p>
            <a:r>
              <a:rPr lang="fr-FR" dirty="0" smtClean="0"/>
              <a:t>Al.stgb001_1.dump  DiffFromDump.in  </a:t>
            </a:r>
            <a:r>
              <a:rPr lang="fr-FR" dirty="0" err="1" smtClean="0"/>
              <a:t>Loop_Dump_Diffraction_Excalibur</a:t>
            </a:r>
            <a:r>
              <a:rPr lang="fr-FR" dirty="0" smtClean="0"/>
              <a:t>  </a:t>
            </a:r>
          </a:p>
          <a:p>
            <a:endParaRPr lang="fr-FR" dirty="0" smtClean="0"/>
          </a:p>
          <a:p>
            <a:r>
              <a:rPr lang="fr-FR" dirty="0" err="1" smtClean="0"/>
              <a:t>excalibur</a:t>
            </a:r>
            <a:r>
              <a:rPr lang="fr-FR" dirty="0" smtClean="0"/>
              <a:t>:&gt; </a:t>
            </a:r>
            <a:r>
              <a:rPr lang="fr-FR" dirty="0" err="1" smtClean="0"/>
              <a:t>Loop_Dump_Diffraction_Excalibur</a:t>
            </a:r>
            <a:r>
              <a:rPr lang="fr-FR" dirty="0" smtClean="0"/>
              <a:t> </a:t>
            </a:r>
            <a:r>
              <a:rPr lang="fr-FR" dirty="0" smtClean="0">
                <a:solidFill>
                  <a:schemeClr val="accent2">
                    <a:lumMod val="75000"/>
                  </a:schemeClr>
                </a:solidFill>
              </a:rPr>
              <a:t>-q d</a:t>
            </a:r>
            <a:r>
              <a:rPr lang="fr-FR" dirty="0" smtClean="0"/>
              <a:t> </a:t>
            </a:r>
            <a:r>
              <a:rPr lang="fr-FR" dirty="0" smtClean="0">
                <a:solidFill>
                  <a:schemeClr val="accent5">
                    <a:lumMod val="75000"/>
                  </a:schemeClr>
                </a:solidFill>
              </a:rPr>
              <a:t>-n 1 </a:t>
            </a:r>
            <a:r>
              <a:rPr lang="fr-FR" dirty="0" smtClean="0">
                <a:solidFill>
                  <a:srgbClr val="C00000"/>
                </a:solidFill>
              </a:rPr>
              <a:t>-t 30 </a:t>
            </a:r>
            <a:r>
              <a:rPr lang="fr-FR" dirty="0" smtClean="0">
                <a:solidFill>
                  <a:srgbClr val="7030A0"/>
                </a:solidFill>
              </a:rPr>
              <a:t>-D DiffFromDump.in </a:t>
            </a:r>
            <a:r>
              <a:rPr lang="fr-FR" dirty="0" err="1" smtClean="0">
                <a:solidFill>
                  <a:schemeClr val="accent6"/>
                </a:solidFill>
              </a:rPr>
              <a:t>Example</a:t>
            </a:r>
            <a:endParaRPr lang="fr-FR" dirty="0" smtClean="0">
              <a:solidFill>
                <a:schemeClr val="accent6"/>
              </a:solidFill>
            </a:endParaRPr>
          </a:p>
          <a:p>
            <a:endParaRPr lang="fr-FR" dirty="0"/>
          </a:p>
          <a:p>
            <a:endParaRPr lang="fr-FR" dirty="0"/>
          </a:p>
        </p:txBody>
      </p:sp>
      <p:sp>
        <p:nvSpPr>
          <p:cNvPr id="13" name="TextBox 12"/>
          <p:cNvSpPr txBox="1"/>
          <p:nvPr/>
        </p:nvSpPr>
        <p:spPr>
          <a:xfrm>
            <a:off x="4279110" y="5006976"/>
            <a:ext cx="1288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queue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d=debug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s=standard 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567364" y="4914909"/>
            <a:ext cx="16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# of nodes</a:t>
            </a:r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479382" y="5462349"/>
            <a:ext cx="1971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time = </a:t>
            </a:r>
            <a:r>
              <a:rPr lang="en-US" dirty="0" err="1" smtClean="0">
                <a:solidFill>
                  <a:srgbClr val="C00000"/>
                </a:solidFill>
              </a:rPr>
              <a:t>dd:hh:mm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53391" y="4780478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7030A0"/>
                </a:solidFill>
              </a:rPr>
              <a:t>Basename</a:t>
            </a:r>
            <a:r>
              <a:rPr lang="en-US" dirty="0" smtClean="0">
                <a:solidFill>
                  <a:srgbClr val="7030A0"/>
                </a:solidFill>
              </a:rPr>
              <a:t> for diffraction calculation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010650" y="3699614"/>
            <a:ext cx="306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Last input value = Run name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77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785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Outputs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43877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(100Kb)  Al.stgb001_1.xrd</a:t>
            </a:r>
          </a:p>
          <a:p>
            <a:endParaRPr lang="en-US" dirty="0"/>
          </a:p>
          <a:p>
            <a:pPr lvl="1"/>
            <a:r>
              <a:rPr lang="en-US" dirty="0" smtClean="0"/>
              <a:t>2</a:t>
            </a:r>
            <a:r>
              <a:rPr lang="el-GR" dirty="0" smtClean="0"/>
              <a:t>θ</a:t>
            </a:r>
            <a:r>
              <a:rPr lang="en-US" dirty="0" smtClean="0"/>
              <a:t> values in 2</a:t>
            </a:r>
            <a:r>
              <a:rPr lang="en-US" baseline="30000" dirty="0" smtClean="0"/>
              <a:t>nd</a:t>
            </a:r>
            <a:r>
              <a:rPr lang="en-US" dirty="0" smtClean="0"/>
              <a:t> column</a:t>
            </a:r>
          </a:p>
          <a:p>
            <a:pPr lvl="1"/>
            <a:r>
              <a:rPr lang="en-US" dirty="0" smtClean="0"/>
              <a:t>Intensity values in 3</a:t>
            </a:r>
            <a:r>
              <a:rPr lang="en-US" baseline="30000" dirty="0" smtClean="0"/>
              <a:t>rd</a:t>
            </a:r>
            <a:r>
              <a:rPr lang="en-US" dirty="0" smtClean="0"/>
              <a:t> column</a:t>
            </a:r>
          </a:p>
          <a:p>
            <a:pPr lvl="1"/>
            <a:r>
              <a:rPr lang="en-US" dirty="0" smtClean="0"/>
              <a:t>Plot these values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(246Mb) Al.stgb001_1_saed.0.vtk</a:t>
            </a:r>
          </a:p>
          <a:p>
            <a:endParaRPr lang="en-US" dirty="0"/>
          </a:p>
          <a:p>
            <a:pPr lvl="1"/>
            <a:r>
              <a:rPr lang="en-US" dirty="0" smtClean="0"/>
              <a:t>This </a:t>
            </a:r>
            <a:r>
              <a:rPr lang="en-US" dirty="0" err="1" smtClean="0"/>
              <a:t>vtk</a:t>
            </a:r>
            <a:r>
              <a:rPr lang="en-US" dirty="0" smtClean="0"/>
              <a:t> format is for a regularly spaced data filling a </a:t>
            </a:r>
          </a:p>
          <a:p>
            <a:pPr marL="457200" lvl="1" indent="0">
              <a:buNone/>
              <a:tabLst>
                <a:tab pos="685800" algn="l"/>
              </a:tabLst>
            </a:pPr>
            <a:r>
              <a:rPr lang="en-US" dirty="0" smtClean="0"/>
              <a:t>	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cubic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volume</a:t>
            </a:r>
            <a:r>
              <a:rPr lang="en-US" dirty="0" smtClean="0"/>
              <a:t>, but our data has spherical limits.</a:t>
            </a:r>
          </a:p>
          <a:p>
            <a:pPr lvl="1">
              <a:tabLst>
                <a:tab pos="685800" algn="l"/>
              </a:tabLst>
            </a:pPr>
            <a:r>
              <a:rPr lang="en-US" dirty="0" smtClean="0"/>
              <a:t>Ghost  data (value=-1) fills in the volume outside the</a:t>
            </a:r>
          </a:p>
          <a:p>
            <a:pPr marL="457200" lvl="1" indent="0">
              <a:buNone/>
              <a:tabLst>
                <a:tab pos="685800" algn="l"/>
              </a:tabLst>
            </a:pPr>
            <a:r>
              <a:rPr lang="en-US" dirty="0"/>
              <a:t>	</a:t>
            </a:r>
            <a:r>
              <a:rPr lang="en-US" dirty="0" smtClean="0"/>
              <a:t>sphere to make this data structure cubic.</a:t>
            </a:r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076949" y="1619250"/>
            <a:ext cx="5276851" cy="193899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# </a:t>
            </a:r>
            <a:r>
              <a:rPr lang="en-US" sz="1200" dirty="0" err="1"/>
              <a:t>Histogrammed</a:t>
            </a:r>
            <a:r>
              <a:rPr lang="en-US" sz="1200" dirty="0"/>
              <a:t> data for fix 2</a:t>
            </a:r>
          </a:p>
          <a:p>
            <a:r>
              <a:rPr lang="en-US" sz="1200" dirty="0"/>
              <a:t># </a:t>
            </a:r>
            <a:r>
              <a:rPr lang="en-US" sz="1200" dirty="0" err="1"/>
              <a:t>TimeStep</a:t>
            </a:r>
            <a:r>
              <a:rPr lang="en-US" sz="1200" dirty="0"/>
              <a:t> Number-of-bins Total-counts Missing-counts Min-value Max-value</a:t>
            </a:r>
          </a:p>
          <a:p>
            <a:r>
              <a:rPr lang="en-US" sz="1200" dirty="0"/>
              <a:t># Bin </a:t>
            </a:r>
            <a:r>
              <a:rPr lang="en-US" sz="1200" dirty="0" err="1"/>
              <a:t>Coord</a:t>
            </a:r>
            <a:r>
              <a:rPr lang="en-US" sz="1200" dirty="0"/>
              <a:t> Count Count/Total</a:t>
            </a:r>
          </a:p>
          <a:p>
            <a:r>
              <a:rPr lang="en-US" sz="1200" dirty="0"/>
              <a:t>1234 3000 4.08972e+10 0 30.0016 109.992</a:t>
            </a:r>
          </a:p>
          <a:p>
            <a:r>
              <a:rPr lang="en-US" sz="1200" dirty="0"/>
              <a:t>1 30.0133 9.63929e+06 0.000235696</a:t>
            </a:r>
          </a:p>
          <a:p>
            <a:r>
              <a:rPr lang="en-US" sz="1200" dirty="0"/>
              <a:t>2 30.04 6.17153e+06 0.000150904</a:t>
            </a:r>
          </a:p>
          <a:p>
            <a:r>
              <a:rPr lang="en-US" sz="1200" dirty="0"/>
              <a:t>3 30.0667 3.50073e+06 8.55983e-05</a:t>
            </a:r>
          </a:p>
          <a:p>
            <a:r>
              <a:rPr lang="en-US" sz="1200" dirty="0"/>
              <a:t>4 30.0933 1.47572e+06 3.60837e-05</a:t>
            </a:r>
          </a:p>
          <a:p>
            <a:r>
              <a:rPr lang="en-US" sz="1200" dirty="0"/>
              <a:t>5 30.12 1.24187e+07 0.000303656</a:t>
            </a:r>
          </a:p>
          <a:p>
            <a:r>
              <a:rPr lang="en-US" sz="1200" dirty="0" smtClean="0"/>
              <a:t>…</a:t>
            </a:r>
            <a:endParaRPr lang="en-US" sz="1200" dirty="0"/>
          </a:p>
        </p:txBody>
      </p:sp>
      <p:sp>
        <p:nvSpPr>
          <p:cNvPr id="5" name="Left Brace 4"/>
          <p:cNvSpPr/>
          <p:nvPr/>
        </p:nvSpPr>
        <p:spPr>
          <a:xfrm>
            <a:off x="5829300" y="1695450"/>
            <a:ext cx="312419" cy="657225"/>
          </a:xfrm>
          <a:prstGeom prst="leftBrac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476749" y="1695450"/>
            <a:ext cx="1476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4 line header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837294" y="4110692"/>
            <a:ext cx="2602231" cy="249299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# </a:t>
            </a:r>
            <a:r>
              <a:rPr lang="en-US" sz="1200" dirty="0" err="1"/>
              <a:t>vtk</a:t>
            </a:r>
            <a:r>
              <a:rPr lang="en-US" sz="1200" dirty="0"/>
              <a:t> </a:t>
            </a:r>
            <a:r>
              <a:rPr lang="en-US" sz="1200" dirty="0" err="1"/>
              <a:t>DataFile</a:t>
            </a:r>
            <a:r>
              <a:rPr lang="en-US" sz="1200" dirty="0"/>
              <a:t> Version 3.0 </a:t>
            </a:r>
            <a:r>
              <a:rPr lang="en-US" sz="1200" dirty="0" err="1"/>
              <a:t>c_SAED</a:t>
            </a:r>
            <a:endParaRPr lang="en-US" sz="1200" dirty="0"/>
          </a:p>
          <a:p>
            <a:r>
              <a:rPr lang="en-US" sz="1200" dirty="0"/>
              <a:t>Image data set</a:t>
            </a:r>
          </a:p>
          <a:p>
            <a:r>
              <a:rPr lang="en-US" sz="1200" dirty="0"/>
              <a:t>ASCII</a:t>
            </a:r>
          </a:p>
          <a:p>
            <a:r>
              <a:rPr lang="en-US" sz="1200" dirty="0"/>
              <a:t>DATASET STRUCTURED_POINTS</a:t>
            </a:r>
          </a:p>
          <a:p>
            <a:r>
              <a:rPr lang="en-US" sz="1200" dirty="0"/>
              <a:t>DIMENSIONS 335 335 335</a:t>
            </a:r>
          </a:p>
          <a:p>
            <a:r>
              <a:rPr lang="en-US" sz="1200" dirty="0"/>
              <a:t>ASPECT_RATIO 0.0075 0.0075 0.0075</a:t>
            </a:r>
          </a:p>
          <a:p>
            <a:r>
              <a:rPr lang="en-US" sz="1200" dirty="0"/>
              <a:t>ORIGIN -1.2525 -1.2525 -1.2525</a:t>
            </a:r>
          </a:p>
          <a:p>
            <a:r>
              <a:rPr lang="en-US" sz="1200" dirty="0"/>
              <a:t>POINT_DATA 37595375</a:t>
            </a:r>
          </a:p>
          <a:p>
            <a:r>
              <a:rPr lang="en-US" sz="1200" dirty="0"/>
              <a:t>SCALARS intensity float</a:t>
            </a:r>
          </a:p>
          <a:p>
            <a:r>
              <a:rPr lang="en-US" sz="1200" dirty="0"/>
              <a:t>LOOKUP_TABLE default</a:t>
            </a:r>
          </a:p>
          <a:p>
            <a:r>
              <a:rPr lang="en-US" sz="1200" dirty="0"/>
              <a:t>-</a:t>
            </a:r>
            <a:r>
              <a:rPr lang="en-US" sz="1200" dirty="0" smtClean="0"/>
              <a:t>1</a:t>
            </a:r>
          </a:p>
          <a:p>
            <a:r>
              <a:rPr lang="en-US" sz="1200" dirty="0" smtClean="0"/>
              <a:t>-1</a:t>
            </a:r>
            <a:endParaRPr lang="en-US" sz="1200" dirty="0"/>
          </a:p>
          <a:p>
            <a:r>
              <a:rPr lang="en-US" sz="1200" dirty="0" smtClean="0"/>
              <a:t>…</a:t>
            </a:r>
            <a:endParaRPr lang="en-US" sz="1200" dirty="0"/>
          </a:p>
        </p:txBody>
      </p:sp>
      <p:sp>
        <p:nvSpPr>
          <p:cNvPr id="8" name="Right Brace 7"/>
          <p:cNvSpPr/>
          <p:nvPr/>
        </p:nvSpPr>
        <p:spPr>
          <a:xfrm rot="10800000">
            <a:off x="8491538" y="4196417"/>
            <a:ext cx="438150" cy="1690033"/>
          </a:xfrm>
          <a:prstGeom prst="rightBrac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091362" y="4244042"/>
            <a:ext cx="184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</a:rPr>
              <a:t>10 line header</a:t>
            </a:r>
            <a:endParaRPr 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10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785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Outputs</a:t>
            </a:r>
            <a:endParaRPr lang="en-US" b="1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-1"/>
            <a:ext cx="3495675" cy="140017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14300"/>
            <a:r>
              <a:rPr lang="en-US" sz="4000" b="1" dirty="0" smtClean="0"/>
              <a:t>Visualizations: </a:t>
            </a:r>
            <a:br>
              <a:rPr lang="en-US" sz="4000" b="1" dirty="0" smtClean="0"/>
            </a:br>
            <a:r>
              <a:rPr lang="en-US" sz="4000" b="1" dirty="0" err="1" smtClean="0"/>
              <a:t>xrd</a:t>
            </a:r>
            <a:endParaRPr lang="en-US" sz="400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651" y="126102"/>
            <a:ext cx="5238750" cy="334824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45" r="9968" b="19169"/>
          <a:stretch/>
        </p:blipFill>
        <p:spPr>
          <a:xfrm>
            <a:off x="4569192" y="3465999"/>
            <a:ext cx="7451358" cy="336342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058401" y="5334000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6408 atoms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514350" y="1400174"/>
            <a:ext cx="6048375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XRD plots are sensitive to the spacing of the reciprocal lattice points, the bin size of the histogram, and </a:t>
            </a:r>
            <a:r>
              <a:rPr lang="en-US" sz="2400" dirty="0" err="1" smtClean="0"/>
              <a:t>relrods</a:t>
            </a:r>
            <a:r>
              <a:rPr lang="en-US" sz="2400" dirty="0"/>
              <a:t> </a:t>
            </a:r>
            <a:r>
              <a:rPr lang="en-US" sz="2400" dirty="0" smtClean="0"/>
              <a:t>from the finite simulation volume.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FF0000"/>
                </a:solidFill>
              </a:rPr>
              <a:t>The </a:t>
            </a:r>
            <a:r>
              <a:rPr lang="en-US" sz="2000" smtClean="0">
                <a:solidFill>
                  <a:srgbClr val="FF0000"/>
                </a:solidFill>
              </a:rPr>
              <a:t>example  showcases </a:t>
            </a:r>
            <a:r>
              <a:rPr lang="en-US" sz="2000" dirty="0" smtClean="0">
                <a:solidFill>
                  <a:srgbClr val="FF0000"/>
                </a:solidFill>
              </a:rPr>
              <a:t>all these problems!</a:t>
            </a:r>
          </a:p>
          <a:p>
            <a:endParaRPr lang="en-US" sz="2000" dirty="0" smtClean="0"/>
          </a:p>
          <a:p>
            <a:r>
              <a:rPr lang="en-US" sz="2000" b="1" dirty="0" smtClean="0"/>
              <a:t>Hints:</a:t>
            </a:r>
          </a:p>
          <a:p>
            <a:endParaRPr lang="en-US" sz="2000" dirty="0"/>
          </a:p>
          <a:p>
            <a:r>
              <a:rPr lang="en-US" sz="2000" dirty="0" smtClean="0"/>
              <a:t>2</a:t>
            </a:r>
            <a:r>
              <a:rPr lang="el-GR" sz="2000" dirty="0" smtClean="0"/>
              <a:t>θ</a:t>
            </a:r>
            <a:r>
              <a:rPr lang="en-US" sz="2000" dirty="0" smtClean="0"/>
              <a:t> binning should be large enough to contain multiple reciprocal lattice points.</a:t>
            </a:r>
          </a:p>
          <a:p>
            <a:endParaRPr lang="en-US" sz="2000" dirty="0" smtClean="0"/>
          </a:p>
          <a:p>
            <a:r>
              <a:rPr lang="en-US" sz="2000" dirty="0" smtClean="0"/>
              <a:t>Larger simulations will reduce the effects</a:t>
            </a:r>
          </a:p>
          <a:p>
            <a:r>
              <a:rPr lang="en-US" sz="2000" dirty="0" smtClean="0"/>
              <a:t>of </a:t>
            </a:r>
            <a:r>
              <a:rPr lang="en-US" sz="2000" dirty="0" err="1" smtClean="0"/>
              <a:t>relrods</a:t>
            </a:r>
            <a:r>
              <a:rPr lang="en-US" sz="2000" dirty="0" smtClean="0"/>
              <a:t>.  Periodic boundaries are not</a:t>
            </a:r>
          </a:p>
          <a:p>
            <a:r>
              <a:rPr lang="en-US" sz="2000" dirty="0" smtClean="0"/>
              <a:t>accounted for in the diffraction </a:t>
            </a:r>
          </a:p>
          <a:p>
            <a:r>
              <a:rPr lang="en-US" sz="2000" dirty="0" smtClean="0"/>
              <a:t>calculations. </a:t>
            </a:r>
            <a:endParaRPr lang="en-US" sz="2000" dirty="0"/>
          </a:p>
        </p:txBody>
      </p:sp>
      <p:sp>
        <p:nvSpPr>
          <p:cNvPr id="17" name="Rectangle 16"/>
          <p:cNvSpPr/>
          <p:nvPr/>
        </p:nvSpPr>
        <p:spPr>
          <a:xfrm>
            <a:off x="8589138" y="846438"/>
            <a:ext cx="32123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Jagged diffraction patterns indicate a problem with the binning 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8294871" y="1800224"/>
            <a:ext cx="325255" cy="72568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8337184" y="1800224"/>
            <a:ext cx="282941" cy="82679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8401050" y="1800224"/>
            <a:ext cx="219075" cy="90963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8478654" y="1800224"/>
            <a:ext cx="141471" cy="100965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9429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734"/>
          <a:stretch/>
        </p:blipFill>
        <p:spPr>
          <a:xfrm>
            <a:off x="1195626" y="0"/>
            <a:ext cx="1099637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3495675" cy="1400175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114300"/>
            <a:r>
              <a:rPr lang="en-US" sz="4000" b="1" dirty="0" smtClean="0"/>
              <a:t>Visualizations: </a:t>
            </a:r>
            <a:br>
              <a:rPr lang="en-US" sz="4000" b="1" dirty="0" smtClean="0"/>
            </a:br>
            <a:r>
              <a:rPr lang="en-US" sz="4000" b="1" dirty="0" err="1" smtClean="0"/>
              <a:t>vtk</a:t>
            </a:r>
            <a:r>
              <a:rPr lang="en-US" sz="4000" b="1" dirty="0" smtClean="0"/>
              <a:t> in </a:t>
            </a:r>
            <a:r>
              <a:rPr lang="en-US" sz="4000" b="1" dirty="0" err="1" smtClean="0"/>
              <a:t>VisIt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64127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3495675" cy="1400175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114300"/>
            <a:r>
              <a:rPr lang="en-US" sz="4000" b="1" dirty="0" smtClean="0"/>
              <a:t>Visualizations: </a:t>
            </a:r>
            <a:br>
              <a:rPr lang="en-US" sz="4000" b="1" dirty="0" smtClean="0"/>
            </a:br>
            <a:r>
              <a:rPr lang="en-US" sz="4000" b="1" dirty="0" err="1" smtClean="0"/>
              <a:t>vtk</a:t>
            </a:r>
            <a:r>
              <a:rPr lang="en-US" sz="4000" b="1" dirty="0" smtClean="0"/>
              <a:t> in </a:t>
            </a:r>
            <a:r>
              <a:rPr lang="en-US" sz="4000" b="1" dirty="0" err="1" smtClean="0"/>
              <a:t>VisIt</a:t>
            </a:r>
            <a:endParaRPr lang="en-US" sz="4000" b="1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43238" y="1257300"/>
            <a:ext cx="6243287" cy="5359838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200" dirty="0" smtClean="0"/>
              <a:t>a) Open </a:t>
            </a:r>
            <a:r>
              <a:rPr lang="en-US" sz="1200" dirty="0"/>
              <a:t>the diffraction </a:t>
            </a:r>
            <a:r>
              <a:rPr lang="en-US" sz="1200" dirty="0" smtClean="0"/>
              <a:t>.</a:t>
            </a:r>
            <a:r>
              <a:rPr lang="en-US" sz="1200" dirty="0" err="1" smtClean="0"/>
              <a:t>vtk</a:t>
            </a:r>
            <a:r>
              <a:rPr lang="en-US" sz="1200" dirty="0" smtClean="0"/>
              <a:t> files </a:t>
            </a:r>
            <a:r>
              <a:rPr lang="en-US" sz="1200" dirty="0"/>
              <a:t>in </a:t>
            </a:r>
            <a:r>
              <a:rPr lang="en-US" sz="1200" dirty="0" err="1"/>
              <a:t>VisIt</a:t>
            </a:r>
            <a:r>
              <a:rPr lang="en-US" sz="1200" dirty="0"/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b) Click add-&gt;</a:t>
            </a:r>
            <a:r>
              <a:rPr lang="en-US" sz="1200" dirty="0" err="1"/>
              <a:t>pseudocolor</a:t>
            </a:r>
            <a:r>
              <a:rPr lang="en-US" sz="1200" dirty="0"/>
              <a:t>-&gt;intensity</a:t>
            </a:r>
          </a:p>
          <a:p>
            <a:pPr>
              <a:spcBef>
                <a:spcPts val="0"/>
              </a:spcBef>
            </a:pPr>
            <a:r>
              <a:rPr lang="en-US" sz="1200" dirty="0" smtClean="0"/>
              <a:t>Green </a:t>
            </a:r>
            <a:r>
              <a:rPr lang="en-US" sz="1200" dirty="0"/>
              <a:t>name means its ready to be drawn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c) Click Draw</a:t>
            </a:r>
          </a:p>
          <a:p>
            <a:pPr>
              <a:spcBef>
                <a:spcPts val="0"/>
              </a:spcBef>
            </a:pPr>
            <a:r>
              <a:rPr lang="en-US" sz="1200" dirty="0"/>
              <a:t> </a:t>
            </a:r>
            <a:r>
              <a:rPr lang="en-US" sz="1200" dirty="0" smtClean="0"/>
              <a:t>You </a:t>
            </a:r>
            <a:r>
              <a:rPr lang="en-US" sz="1200" dirty="0"/>
              <a:t>will see the full rectangular mesh grid which is not good.  We need to remove ghost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d) Select intensity plot;  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Click Operators-&gt;Selection-&gt;</a:t>
            </a:r>
            <a:r>
              <a:rPr lang="en-US" sz="1200" dirty="0" err="1"/>
              <a:t>Isovolume</a:t>
            </a:r>
            <a:r>
              <a:rPr lang="en-US" sz="1200" dirty="0"/>
              <a:t>; 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Double click </a:t>
            </a:r>
            <a:r>
              <a:rPr lang="en-US" sz="1200" dirty="0" err="1"/>
              <a:t>isovolume</a:t>
            </a:r>
            <a:r>
              <a:rPr lang="en-US" sz="1200" dirty="0"/>
              <a:t> (under intensity plot); 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Change lower bound to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Click Apply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Click Dismiss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Click Draw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</a:t>
            </a:r>
          </a:p>
          <a:p>
            <a:pPr>
              <a:spcBef>
                <a:spcPts val="0"/>
              </a:spcBef>
            </a:pPr>
            <a:r>
              <a:rPr lang="en-US" sz="1200" dirty="0"/>
              <a:t>N</a:t>
            </a:r>
            <a:r>
              <a:rPr lang="en-US" sz="1200" dirty="0" smtClean="0"/>
              <a:t>ow </a:t>
            </a:r>
            <a:r>
              <a:rPr lang="en-US" sz="1200" dirty="0"/>
              <a:t>you will see only where there was valid intensity data (if you don't use Zone it will be a sphere).  But most intensity are low so I typically color the intensity by log scale.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e)  Select intensity plot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 Double click </a:t>
            </a:r>
            <a:r>
              <a:rPr lang="en-US" sz="1200" dirty="0" err="1"/>
              <a:t>Pseudocolor</a:t>
            </a:r>
            <a:r>
              <a:rPr lang="en-US" sz="1200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 Change Scale to Log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 Check </a:t>
            </a:r>
            <a:r>
              <a:rPr lang="en-US" sz="1200" dirty="0" err="1"/>
              <a:t>Mimimum</a:t>
            </a:r>
            <a:r>
              <a:rPr lang="en-US" sz="1200" dirty="0"/>
              <a:t> Limit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 Input non-zero minimum limit (i.e. 1)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 Click Apply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    Click Dismiss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</a:t>
            </a:r>
          </a:p>
          <a:p>
            <a:pPr>
              <a:spcBef>
                <a:spcPts val="0"/>
              </a:spcBef>
            </a:pPr>
            <a:r>
              <a:rPr lang="en-US" sz="1200" dirty="0" smtClean="0"/>
              <a:t>Clicking </a:t>
            </a:r>
            <a:r>
              <a:rPr lang="en-US" sz="1200" dirty="0"/>
              <a:t>apply will change the scale automatically.  But unless you have used Zone and a thin </a:t>
            </a:r>
            <a:r>
              <a:rPr lang="en-US" sz="1200" dirty="0" err="1"/>
              <a:t>dR_Ewald</a:t>
            </a:r>
            <a:r>
              <a:rPr lang="en-US" sz="1200" dirty="0"/>
              <a:t> you likely have lots of extra data visualized that does not intersect the </a:t>
            </a:r>
            <a:r>
              <a:rPr lang="en-US" sz="1200" dirty="0" smtClean="0"/>
              <a:t>Ewald </a:t>
            </a:r>
            <a:r>
              <a:rPr lang="en-US" sz="1200" dirty="0"/>
              <a:t>sphere.  Next we want to take a spherical slice to mimic the intersection of Ewald's sphere with reciprocal space.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/>
              <a:t> </a:t>
            </a:r>
          </a:p>
        </p:txBody>
      </p:sp>
      <p:sp>
        <p:nvSpPr>
          <p:cNvPr id="3" name="Rectangle 2"/>
          <p:cNvSpPr/>
          <p:nvPr/>
        </p:nvSpPr>
        <p:spPr>
          <a:xfrm>
            <a:off x="6581775" y="430828"/>
            <a:ext cx="527685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f)  Select intensity plot</a:t>
            </a:r>
          </a:p>
          <a:p>
            <a:r>
              <a:rPr lang="en-US" sz="1200" dirty="0"/>
              <a:t>    Click Operators-</a:t>
            </a:r>
            <a:r>
              <a:rPr lang="en-US" sz="1200" dirty="0" smtClean="0"/>
              <a:t>&gt;Slicing&gt;Spherical </a:t>
            </a:r>
            <a:r>
              <a:rPr lang="en-US" sz="1200" dirty="0"/>
              <a:t>Slice</a:t>
            </a:r>
          </a:p>
          <a:p>
            <a:r>
              <a:rPr lang="en-US" sz="1200" dirty="0"/>
              <a:t>    Double click Spherical Slice</a:t>
            </a:r>
          </a:p>
          <a:p>
            <a:r>
              <a:rPr lang="en-US" sz="1200" dirty="0"/>
              <a:t>    Change the origin/radius to represent the center of your Ewald sphere  </a:t>
            </a:r>
            <a:endParaRPr lang="en-US" sz="1200" dirty="0" smtClean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(</a:t>
            </a:r>
            <a:r>
              <a:rPr lang="en-US" sz="1200" dirty="0"/>
              <a:t>i.e. 39.84063 0 0) and radius (i.e. 39.84063)</a:t>
            </a:r>
          </a:p>
          <a:p>
            <a:r>
              <a:rPr lang="en-US" sz="1200" dirty="0"/>
              <a:t>    Click Apply</a:t>
            </a:r>
          </a:p>
          <a:p>
            <a:r>
              <a:rPr lang="en-US" sz="1200" dirty="0"/>
              <a:t>    Click Dismiss</a:t>
            </a:r>
          </a:p>
          <a:p>
            <a:r>
              <a:rPr lang="en-US" sz="1200" dirty="0"/>
              <a:t>    Click Draw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This </a:t>
            </a:r>
            <a:r>
              <a:rPr lang="en-US" sz="1200" dirty="0"/>
              <a:t>is the </a:t>
            </a:r>
            <a:r>
              <a:rPr lang="en-US" sz="1200" dirty="0" err="1"/>
              <a:t>saed</a:t>
            </a:r>
            <a:r>
              <a:rPr lang="en-US" sz="1200" dirty="0"/>
              <a:t> pattern, but we are not guaranteed to be aligned correctly with the zone axis.</a:t>
            </a:r>
          </a:p>
          <a:p>
            <a:r>
              <a:rPr lang="en-US" sz="1200" dirty="0"/>
              <a:t> </a:t>
            </a:r>
          </a:p>
          <a:p>
            <a:r>
              <a:rPr lang="en-US" sz="1200" dirty="0"/>
              <a:t>g)  On the menu bar... select Controls -&gt; View</a:t>
            </a:r>
          </a:p>
          <a:p>
            <a:r>
              <a:rPr lang="en-US" sz="1200" dirty="0"/>
              <a:t>     Change View Normal to the zone axis of choice (i.e. -1 0 0)</a:t>
            </a:r>
          </a:p>
          <a:p>
            <a:r>
              <a:rPr lang="en-US" sz="1200" dirty="0"/>
              <a:t>     Adjust Up Vector if desired (i.e. 0 1 0)</a:t>
            </a:r>
          </a:p>
          <a:p>
            <a:r>
              <a:rPr lang="en-US" sz="1200" dirty="0"/>
              <a:t>     Turn of Perspective view</a:t>
            </a:r>
          </a:p>
          <a:p>
            <a:r>
              <a:rPr lang="en-US" sz="1200" dirty="0"/>
              <a:t>     Click Apply</a:t>
            </a:r>
          </a:p>
          <a:p>
            <a:r>
              <a:rPr lang="en-US" sz="1200" dirty="0"/>
              <a:t>     Click Dismiss</a:t>
            </a:r>
          </a:p>
          <a:p>
            <a:r>
              <a:rPr lang="en-US" sz="1200" dirty="0"/>
              <a:t>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Note </a:t>
            </a:r>
            <a:r>
              <a:rPr lang="en-US" sz="1200" dirty="0"/>
              <a:t>that for the primary x, y, and z zone axis you can use the drop down Align to axis.  However, it is likely that there is a bunch of extra annotations on the image that don't look appealing.</a:t>
            </a:r>
          </a:p>
          <a:p>
            <a:r>
              <a:rPr lang="en-US" sz="1200" dirty="0"/>
              <a:t> </a:t>
            </a:r>
          </a:p>
          <a:p>
            <a:r>
              <a:rPr lang="en-US" sz="1200" dirty="0"/>
              <a:t>h)  On the menu bar... select Control-&gt; Annotation</a:t>
            </a:r>
          </a:p>
          <a:p>
            <a:r>
              <a:rPr lang="en-US" sz="1200" dirty="0"/>
              <a:t>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Here </a:t>
            </a:r>
            <a:r>
              <a:rPr lang="en-US" sz="1200" dirty="0"/>
              <a:t>you can change what is visualized along side the data and how you display axis information.  I typically turn most all the display information off.</a:t>
            </a:r>
          </a:p>
          <a:p>
            <a:r>
              <a:rPr lang="en-US" sz="1200" dirty="0"/>
              <a:t> </a:t>
            </a:r>
          </a:p>
          <a:p>
            <a:r>
              <a:rPr lang="en-US" sz="1200" dirty="0" err="1"/>
              <a:t>i</a:t>
            </a:r>
            <a:r>
              <a:rPr lang="en-US" sz="1200" dirty="0"/>
              <a:t>)  Save the image</a:t>
            </a:r>
          </a:p>
          <a:p>
            <a:r>
              <a:rPr lang="en-US" sz="1200" dirty="0"/>
              <a:t>   </a:t>
            </a:r>
          </a:p>
          <a:p>
            <a:r>
              <a:rPr lang="en-US" sz="1200" dirty="0"/>
              <a:t>    Click File-&gt; Set save options</a:t>
            </a:r>
          </a:p>
          <a:p>
            <a:r>
              <a:rPr lang="en-US" sz="1200" dirty="0"/>
              <a:t>    Click Save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315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890"/>
          <a:stretch/>
        </p:blipFill>
        <p:spPr>
          <a:xfrm>
            <a:off x="1225630" y="0"/>
            <a:ext cx="1096637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3495675" cy="1400175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114300"/>
            <a:r>
              <a:rPr lang="en-US" sz="4000" b="1" dirty="0" smtClean="0"/>
              <a:t>Visualizations: </a:t>
            </a:r>
            <a:br>
              <a:rPr lang="en-US" sz="4000" b="1" dirty="0" smtClean="0"/>
            </a:br>
            <a:r>
              <a:rPr lang="en-US" sz="4000" b="1" dirty="0" err="1" smtClean="0"/>
              <a:t>vtk</a:t>
            </a:r>
            <a:r>
              <a:rPr lang="en-US" sz="4000" b="1" dirty="0" smtClean="0"/>
              <a:t> in </a:t>
            </a:r>
            <a:r>
              <a:rPr lang="en-US" sz="4000" b="1" dirty="0" err="1" smtClean="0"/>
              <a:t>VisIt</a:t>
            </a:r>
            <a:endParaRPr lang="en-US" sz="4000" b="1" dirty="0"/>
          </a:p>
        </p:txBody>
      </p:sp>
      <p:sp>
        <p:nvSpPr>
          <p:cNvPr id="5" name="Rectangle 4"/>
          <p:cNvSpPr/>
          <p:nvPr/>
        </p:nvSpPr>
        <p:spPr>
          <a:xfrm>
            <a:off x="8589138" y="846438"/>
            <a:ext cx="32123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</a:rPr>
              <a:t>Relrods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 are largest in the thinnest direction of the simulation!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8294871" y="1800224"/>
            <a:ext cx="325255" cy="72568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8337184" y="1800224"/>
            <a:ext cx="282941" cy="82679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8401050" y="1800224"/>
            <a:ext cx="219075" cy="90963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8478654" y="1800224"/>
            <a:ext cx="141471" cy="100965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45" r="9968" b="19169"/>
          <a:stretch/>
        </p:blipFill>
        <p:spPr>
          <a:xfrm>
            <a:off x="9499942" y="4891041"/>
            <a:ext cx="3134000" cy="141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36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9" y="5617924"/>
            <a:ext cx="5117926" cy="1114817"/>
          </a:xfrm>
        </p:spPr>
        <p:txBody>
          <a:bodyPr anchor="t">
            <a:normAutofit/>
          </a:bodyPr>
          <a:lstStyle/>
          <a:p>
            <a:r>
              <a:rPr lang="en-US" sz="4000" b="1" i="1" u="sng" dirty="0" smtClean="0"/>
              <a:t>Compute XRD</a:t>
            </a:r>
            <a:endParaRPr lang="en-US" sz="4000" b="1" i="1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4361" y="62630"/>
            <a:ext cx="11015597" cy="5838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compute   ID group-ID </a:t>
            </a:r>
            <a:r>
              <a:rPr lang="en-US" dirty="0" err="1" smtClean="0"/>
              <a:t>xrd</a:t>
            </a:r>
            <a:r>
              <a:rPr lang="en-US" dirty="0" smtClean="0"/>
              <a:t> lambda type1 type2 ... </a:t>
            </a:r>
            <a:r>
              <a:rPr lang="en-US" dirty="0" err="1" smtClean="0"/>
              <a:t>typeN</a:t>
            </a:r>
            <a:r>
              <a:rPr lang="en-US" dirty="0" smtClean="0"/>
              <a:t> keyword value ... 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5354877" y="2208426"/>
            <a:ext cx="671186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2Theta</a:t>
            </a:r>
            <a:r>
              <a:rPr lang="en-US" dirty="0" smtClean="0"/>
              <a:t> value 	</a:t>
            </a:r>
            <a:r>
              <a:rPr lang="en-US" i="1" dirty="0" smtClean="0"/>
              <a:t>Min2Theta Max2Theta</a:t>
            </a:r>
            <a:r>
              <a:rPr lang="en-US" dirty="0" smtClean="0"/>
              <a:t> (Minimum and maximum 2 theta range to explore in either degrees or radians)</a:t>
            </a:r>
          </a:p>
          <a:p>
            <a:pPr marL="1771650" indent="-1771650">
              <a:tabLst>
                <a:tab pos="1828800" algn="l"/>
              </a:tabLst>
            </a:pP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c</a:t>
            </a:r>
            <a:r>
              <a:rPr lang="en-US" dirty="0" smtClean="0"/>
              <a:t> values 	</a:t>
            </a:r>
            <a:r>
              <a:rPr lang="en-US" i="1" dirty="0" smtClean="0"/>
              <a:t>c</a:t>
            </a:r>
            <a:r>
              <a:rPr lang="en-US" i="1" baseline="-25000" dirty="0" smtClean="0"/>
              <a:t>1</a:t>
            </a:r>
            <a:r>
              <a:rPr lang="en-US" i="1" dirty="0" smtClean="0"/>
              <a:t> c</a:t>
            </a:r>
            <a:r>
              <a:rPr lang="en-US" i="1" baseline="-25000" dirty="0" smtClean="0"/>
              <a:t>2</a:t>
            </a:r>
            <a:r>
              <a:rPr lang="en-US" i="1" dirty="0" smtClean="0"/>
              <a:t> c</a:t>
            </a:r>
            <a:r>
              <a:rPr lang="en-US" i="1" baseline="-25000" dirty="0" smtClean="0"/>
              <a:t>3</a:t>
            </a:r>
            <a:r>
              <a:rPr lang="en-US" i="1" dirty="0" smtClean="0"/>
              <a:t> </a:t>
            </a:r>
            <a:r>
              <a:rPr lang="en-US" dirty="0" smtClean="0"/>
              <a:t>(Parameters to adjust the spacing of the reciprocal lattice nodes in the h, k, and l directions respectively)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LP</a:t>
            </a:r>
            <a:r>
              <a:rPr lang="en-US" dirty="0" smtClean="0"/>
              <a:t> value 	</a:t>
            </a:r>
            <a:r>
              <a:rPr lang="en-US" i="1" dirty="0" smtClean="0"/>
              <a:t>1 or 0 </a:t>
            </a:r>
            <a:r>
              <a:rPr lang="en-US" dirty="0" smtClean="0"/>
              <a:t>(Switch to apply Lorentz-polarization factor)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manual</a:t>
            </a:r>
            <a:r>
              <a:rPr lang="en-US" dirty="0"/>
              <a:t>	</a:t>
            </a:r>
            <a:r>
              <a:rPr lang="en-US" dirty="0" smtClean="0"/>
              <a:t>flag to use manual spacing of reciprocal lattice points  based on the values of the </a:t>
            </a:r>
            <a:r>
              <a:rPr lang="en-US" b="1" dirty="0" smtClean="0"/>
              <a:t>c</a:t>
            </a:r>
            <a:r>
              <a:rPr lang="en-US" dirty="0" smtClean="0"/>
              <a:t> parameters 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echo</a:t>
            </a:r>
            <a:r>
              <a:rPr lang="en-US" dirty="0"/>
              <a:t>	</a:t>
            </a:r>
            <a:r>
              <a:rPr lang="en-US" dirty="0" smtClean="0"/>
              <a:t>flag to provide extra output for debugging purposes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4466" y="592671"/>
            <a:ext cx="794776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55863" indent="-2455863">
              <a:tabLst>
                <a:tab pos="2455863" algn="l"/>
              </a:tabLst>
            </a:pPr>
            <a:r>
              <a:rPr lang="en-US" dirty="0" smtClean="0"/>
              <a:t>ID / group-ID are documented in compute command </a:t>
            </a:r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xrd</a:t>
            </a:r>
            <a:r>
              <a:rPr lang="en-US" dirty="0" smtClean="0"/>
              <a:t>	Style name of this compute command</a:t>
            </a:r>
          </a:p>
          <a:p>
            <a:pPr marL="2455863" indent="-2455863">
              <a:tabLst>
                <a:tab pos="2455863" algn="l"/>
              </a:tabLst>
            </a:pPr>
            <a:r>
              <a:rPr lang="en-US" dirty="0" smtClean="0"/>
              <a:t>lambda 	Wavelength of incident radiation (length units)</a:t>
            </a:r>
          </a:p>
          <a:p>
            <a:pPr marL="2455863" indent="-2455863">
              <a:tabLst>
                <a:tab pos="2455863" algn="l"/>
              </a:tabLst>
            </a:pPr>
            <a:r>
              <a:rPr lang="en-US" dirty="0" smtClean="0"/>
              <a:t>type1 type2 ... </a:t>
            </a:r>
            <a:r>
              <a:rPr lang="en-US" dirty="0" err="1" smtClean="0"/>
              <a:t>typeN</a:t>
            </a:r>
            <a:r>
              <a:rPr lang="en-US" dirty="0" smtClean="0"/>
              <a:t>   	Chemical symbol of each atom type</a:t>
            </a:r>
          </a:p>
          <a:p>
            <a:endParaRPr lang="en-US" b="1" u="sng" dirty="0" smtClean="0"/>
          </a:p>
          <a:p>
            <a:r>
              <a:rPr lang="en-US" b="1" u="sng" dirty="0" smtClean="0"/>
              <a:t>Keywords</a:t>
            </a:r>
          </a:p>
          <a:p>
            <a:r>
              <a:rPr lang="en-US" dirty="0" smtClean="0"/>
              <a:t>zero or more keyword/value pairs may be </a:t>
            </a:r>
          </a:p>
          <a:p>
            <a:r>
              <a:rPr lang="en-US" dirty="0" smtClean="0"/>
              <a:t>appended keyword = </a:t>
            </a:r>
            <a:r>
              <a:rPr lang="en-US" b="1" dirty="0" smtClean="0"/>
              <a:t>2Theta </a:t>
            </a:r>
            <a:r>
              <a:rPr lang="en-US" dirty="0" smtClean="0"/>
              <a:t>, </a:t>
            </a:r>
            <a:r>
              <a:rPr lang="en-US" b="1" dirty="0" smtClean="0"/>
              <a:t>c</a:t>
            </a:r>
            <a:r>
              <a:rPr lang="en-US" dirty="0" smtClean="0"/>
              <a:t> , </a:t>
            </a:r>
            <a:r>
              <a:rPr lang="en-US" b="1" dirty="0" smtClean="0"/>
              <a:t>LP</a:t>
            </a:r>
            <a:r>
              <a:rPr lang="en-US" dirty="0" smtClean="0"/>
              <a:t> , </a:t>
            </a:r>
          </a:p>
          <a:p>
            <a:r>
              <a:rPr lang="en-US" b="1" dirty="0" smtClean="0"/>
              <a:t>manual</a:t>
            </a:r>
            <a:r>
              <a:rPr lang="en-US" dirty="0" smtClean="0"/>
              <a:t> , or , </a:t>
            </a:r>
            <a:r>
              <a:rPr lang="en-US" b="1" dirty="0" smtClean="0"/>
              <a:t>echo</a:t>
            </a:r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 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473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9" y="5617924"/>
            <a:ext cx="5117926" cy="1114817"/>
          </a:xfrm>
        </p:spPr>
        <p:txBody>
          <a:bodyPr anchor="t">
            <a:normAutofit/>
          </a:bodyPr>
          <a:lstStyle/>
          <a:p>
            <a:r>
              <a:rPr lang="en-US" sz="4000" b="1" i="1" u="sng" dirty="0" smtClean="0"/>
              <a:t>Compute XRD</a:t>
            </a:r>
            <a:endParaRPr lang="en-US" sz="4000" b="1" i="1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4361" y="62630"/>
            <a:ext cx="11015597" cy="5838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 smtClean="0"/>
              <a:t>Examples:</a:t>
            </a:r>
          </a:p>
        </p:txBody>
      </p:sp>
      <p:sp>
        <p:nvSpPr>
          <p:cNvPr id="6" name="Rectangle 5"/>
          <p:cNvSpPr/>
          <p:nvPr/>
        </p:nvSpPr>
        <p:spPr>
          <a:xfrm>
            <a:off x="5354877" y="2208426"/>
            <a:ext cx="671186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2Theta</a:t>
            </a:r>
            <a:r>
              <a:rPr lang="en-US" dirty="0" smtClean="0"/>
              <a:t> value 	</a:t>
            </a:r>
            <a:r>
              <a:rPr lang="en-US" i="1" dirty="0" smtClean="0"/>
              <a:t>Min2Theta Max2Theta</a:t>
            </a:r>
            <a:r>
              <a:rPr lang="en-US" dirty="0" smtClean="0"/>
              <a:t> (Minimum and maximum 2 theta range to explore in either degrees or radians)</a:t>
            </a:r>
          </a:p>
          <a:p>
            <a:pPr marL="1771650" indent="-1771650">
              <a:tabLst>
                <a:tab pos="1828800" algn="l"/>
              </a:tabLst>
            </a:pP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c</a:t>
            </a:r>
            <a:r>
              <a:rPr lang="en-US" dirty="0" smtClean="0"/>
              <a:t> values 	</a:t>
            </a:r>
            <a:r>
              <a:rPr lang="en-US" i="1" dirty="0" smtClean="0"/>
              <a:t>c</a:t>
            </a:r>
            <a:r>
              <a:rPr lang="en-US" i="1" baseline="-25000" dirty="0" smtClean="0"/>
              <a:t>1</a:t>
            </a:r>
            <a:r>
              <a:rPr lang="en-US" i="1" dirty="0" smtClean="0"/>
              <a:t> c</a:t>
            </a:r>
            <a:r>
              <a:rPr lang="en-US" i="1" baseline="-25000" dirty="0" smtClean="0"/>
              <a:t>2</a:t>
            </a:r>
            <a:r>
              <a:rPr lang="en-US" i="1" dirty="0" smtClean="0"/>
              <a:t> c</a:t>
            </a:r>
            <a:r>
              <a:rPr lang="en-US" i="1" baseline="-25000" dirty="0" smtClean="0"/>
              <a:t>3</a:t>
            </a:r>
            <a:r>
              <a:rPr lang="en-US" i="1" dirty="0" smtClean="0"/>
              <a:t> </a:t>
            </a:r>
            <a:r>
              <a:rPr lang="en-US" dirty="0" smtClean="0"/>
              <a:t>(Parameters to adjust the spacing of the reciprocal lattice nodes in the h, k, and l directions respectively)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LP</a:t>
            </a:r>
            <a:r>
              <a:rPr lang="en-US" dirty="0" smtClean="0"/>
              <a:t> value 	</a:t>
            </a:r>
            <a:r>
              <a:rPr lang="en-US" i="1" dirty="0" smtClean="0"/>
              <a:t>1 or 0 </a:t>
            </a:r>
            <a:r>
              <a:rPr lang="en-US" dirty="0" smtClean="0"/>
              <a:t>(Switch to apply Lorentz-polarization factor)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manual</a:t>
            </a:r>
            <a:r>
              <a:rPr lang="en-US" dirty="0"/>
              <a:t>	</a:t>
            </a:r>
            <a:r>
              <a:rPr lang="en-US" dirty="0" smtClean="0"/>
              <a:t>flag to use manual spacing of reciprocal lattice points  based on the values of the </a:t>
            </a:r>
            <a:r>
              <a:rPr lang="en-US" b="1" dirty="0" smtClean="0"/>
              <a:t>c</a:t>
            </a:r>
            <a:r>
              <a:rPr lang="en-US" dirty="0" smtClean="0"/>
              <a:t> parameters 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echo</a:t>
            </a:r>
            <a:r>
              <a:rPr lang="en-US" dirty="0"/>
              <a:t>	</a:t>
            </a:r>
            <a:r>
              <a:rPr lang="en-US" dirty="0" smtClean="0"/>
              <a:t>flag to provide extra output for debugging purposes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4466" y="592671"/>
            <a:ext cx="794776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 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804" y="718498"/>
            <a:ext cx="110886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compute 1 all </a:t>
            </a:r>
            <a:r>
              <a:rPr lang="en-US" sz="2400" dirty="0" err="1" smtClean="0"/>
              <a:t>xrd</a:t>
            </a:r>
            <a:r>
              <a:rPr lang="en-US" sz="2400" dirty="0" smtClean="0"/>
              <a:t> 1.541838 B O 2Theta 0.087 0.87 c 1 1 1 LP 1 echo </a:t>
            </a:r>
          </a:p>
          <a:p>
            <a:endParaRPr lang="en-US" sz="2400" dirty="0" smtClean="0"/>
          </a:p>
          <a:p>
            <a:r>
              <a:rPr lang="en-US" sz="2400" dirty="0" smtClean="0"/>
              <a:t>compute 2 all </a:t>
            </a:r>
            <a:r>
              <a:rPr lang="en-US" sz="2400" dirty="0" err="1" smtClean="0"/>
              <a:t>xrd</a:t>
            </a:r>
            <a:r>
              <a:rPr lang="en-US" sz="2400" dirty="0" smtClean="0"/>
              <a:t> 1.541838 C O 2Theta 10.0 100.0 c 0.05 0.05 0.05 LP 1 manual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445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9" y="5617924"/>
            <a:ext cx="5117926" cy="1114817"/>
          </a:xfrm>
        </p:spPr>
        <p:txBody>
          <a:bodyPr anchor="t">
            <a:normAutofit/>
          </a:bodyPr>
          <a:lstStyle/>
          <a:p>
            <a:r>
              <a:rPr lang="en-US" sz="4000" b="1" i="1" u="sng" dirty="0" smtClean="0"/>
              <a:t>Compute XRD</a:t>
            </a:r>
            <a:endParaRPr lang="en-US" sz="4000" b="1" i="1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4361" y="62630"/>
            <a:ext cx="11015597" cy="5838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 smtClean="0"/>
              <a:t>Examples:</a:t>
            </a:r>
          </a:p>
        </p:txBody>
      </p:sp>
      <p:sp>
        <p:nvSpPr>
          <p:cNvPr id="6" name="Rectangle 5"/>
          <p:cNvSpPr/>
          <p:nvPr/>
        </p:nvSpPr>
        <p:spPr>
          <a:xfrm>
            <a:off x="5354877" y="2208426"/>
            <a:ext cx="671186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2Theta</a:t>
            </a:r>
            <a:r>
              <a:rPr lang="en-US" dirty="0" smtClean="0"/>
              <a:t> value 	</a:t>
            </a:r>
            <a:r>
              <a:rPr lang="en-US" i="1" dirty="0" smtClean="0"/>
              <a:t>Min2Theta Max2Theta</a:t>
            </a:r>
            <a:r>
              <a:rPr lang="en-US" dirty="0" smtClean="0"/>
              <a:t> (Minimum and maximum 2 theta range to explore in either degrees or radians)</a:t>
            </a:r>
          </a:p>
          <a:p>
            <a:pPr marL="1771650" indent="-1771650">
              <a:tabLst>
                <a:tab pos="1828800" algn="l"/>
              </a:tabLst>
            </a:pP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c</a:t>
            </a:r>
            <a:r>
              <a:rPr lang="en-US" dirty="0" smtClean="0"/>
              <a:t> values 	</a:t>
            </a:r>
            <a:r>
              <a:rPr lang="en-US" i="1" dirty="0" smtClean="0"/>
              <a:t>c</a:t>
            </a:r>
            <a:r>
              <a:rPr lang="en-US" i="1" baseline="-25000" dirty="0" smtClean="0"/>
              <a:t>1</a:t>
            </a:r>
            <a:r>
              <a:rPr lang="en-US" i="1" dirty="0" smtClean="0"/>
              <a:t> c</a:t>
            </a:r>
            <a:r>
              <a:rPr lang="en-US" i="1" baseline="-25000" dirty="0" smtClean="0"/>
              <a:t>2</a:t>
            </a:r>
            <a:r>
              <a:rPr lang="en-US" i="1" dirty="0" smtClean="0"/>
              <a:t> c</a:t>
            </a:r>
            <a:r>
              <a:rPr lang="en-US" i="1" baseline="-25000" dirty="0" smtClean="0"/>
              <a:t>3</a:t>
            </a:r>
            <a:r>
              <a:rPr lang="en-US" i="1" dirty="0" smtClean="0"/>
              <a:t> </a:t>
            </a:r>
            <a:r>
              <a:rPr lang="en-US" dirty="0" smtClean="0"/>
              <a:t>(Parameters to adjust the spacing of the reciprocal lattice nodes in the h, k, and l directions respectively)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LP</a:t>
            </a:r>
            <a:r>
              <a:rPr lang="en-US" dirty="0" smtClean="0"/>
              <a:t> value 	</a:t>
            </a:r>
            <a:r>
              <a:rPr lang="en-US" i="1" dirty="0" smtClean="0"/>
              <a:t>1 or 0 </a:t>
            </a:r>
            <a:r>
              <a:rPr lang="en-US" dirty="0" smtClean="0"/>
              <a:t>(Switch to apply Lorentz-polarization factor)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manual</a:t>
            </a:r>
            <a:r>
              <a:rPr lang="en-US" dirty="0"/>
              <a:t>	</a:t>
            </a:r>
            <a:r>
              <a:rPr lang="en-US" dirty="0" smtClean="0"/>
              <a:t>flag to use manual spacing of reciprocal lattice points  based on the values of the </a:t>
            </a:r>
            <a:r>
              <a:rPr lang="en-US" b="1" dirty="0" smtClean="0"/>
              <a:t>c</a:t>
            </a:r>
            <a:r>
              <a:rPr lang="en-US" dirty="0" smtClean="0"/>
              <a:t> parameters 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echo</a:t>
            </a:r>
            <a:r>
              <a:rPr lang="en-US" dirty="0"/>
              <a:t>	</a:t>
            </a:r>
            <a:r>
              <a:rPr lang="en-US" dirty="0" smtClean="0"/>
              <a:t>flag to provide extra output for debugging purposes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4466" y="592671"/>
            <a:ext cx="794776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 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804" y="718498"/>
            <a:ext cx="110886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compute 1 all </a:t>
            </a:r>
            <a:r>
              <a:rPr lang="en-US" sz="2400" dirty="0" err="1" smtClean="0"/>
              <a:t>xrd</a:t>
            </a:r>
            <a:r>
              <a:rPr lang="en-US" sz="2400" dirty="0" smtClean="0"/>
              <a:t> 1.541838 B O 2Theta 0.087 0.87 c 1 1 1 LP 1 echo </a:t>
            </a:r>
          </a:p>
          <a:p>
            <a:endParaRPr lang="en-US" sz="2400" dirty="0" smtClean="0"/>
          </a:p>
          <a:p>
            <a:r>
              <a:rPr lang="en-US" sz="2400" dirty="0" smtClean="0"/>
              <a:t>compute 2 all </a:t>
            </a:r>
            <a:r>
              <a:rPr lang="en-US" sz="2400" dirty="0" err="1" smtClean="0"/>
              <a:t>xrd</a:t>
            </a:r>
            <a:r>
              <a:rPr lang="en-US" sz="2400" dirty="0" smtClean="0"/>
              <a:t> 1.541838 C O 2Theta 10.0 100.0 c 0.05 0.05 0.05 LP 1 manual </a:t>
            </a:r>
            <a:endParaRPr lang="en-US" sz="24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447804" y="683869"/>
            <a:ext cx="6286372" cy="2818396"/>
            <a:chOff x="447804" y="683869"/>
            <a:chExt cx="6286372" cy="2818396"/>
          </a:xfrm>
        </p:grpSpPr>
        <p:sp>
          <p:nvSpPr>
            <p:cNvPr id="9" name="Rounded Rectangle 8"/>
            <p:cNvSpPr/>
            <p:nvPr/>
          </p:nvSpPr>
          <p:spPr>
            <a:xfrm>
              <a:off x="4429126" y="683869"/>
              <a:ext cx="2305050" cy="1234957"/>
            </a:xfrm>
            <a:prstGeom prst="round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447804" y="2178290"/>
              <a:ext cx="3234325" cy="1323975"/>
            </a:xfrm>
            <a:prstGeom prst="round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>
                  <a:solidFill>
                    <a:sysClr val="windowText" lastClr="000000"/>
                  </a:solidFill>
                </a:rPr>
                <a:t>2Theta values can be inputted as radians or degrees.  The output value will match the style of the input. </a:t>
              </a:r>
              <a:endParaRPr lang="en-US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1" name="Straight Arrow Connector 10"/>
            <p:cNvCxnSpPr>
              <a:stCxn id="10" idx="3"/>
            </p:cNvCxnSpPr>
            <p:nvPr/>
          </p:nvCxnSpPr>
          <p:spPr>
            <a:xfrm flipV="1">
              <a:off x="3682129" y="2686050"/>
              <a:ext cx="1672748" cy="154228"/>
            </a:xfrm>
            <a:prstGeom prst="straightConnector1">
              <a:avLst/>
            </a:prstGeom>
            <a:ln w="3810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907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9" y="5617924"/>
            <a:ext cx="5117926" cy="1114817"/>
          </a:xfrm>
        </p:spPr>
        <p:txBody>
          <a:bodyPr anchor="t">
            <a:normAutofit/>
          </a:bodyPr>
          <a:lstStyle/>
          <a:p>
            <a:r>
              <a:rPr lang="en-US" sz="4000" b="1" i="1" u="sng" dirty="0" smtClean="0"/>
              <a:t>Compute XRD</a:t>
            </a:r>
            <a:endParaRPr lang="en-US" sz="4000" b="1" i="1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4361" y="62630"/>
            <a:ext cx="11015597" cy="5838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 smtClean="0"/>
              <a:t>Examples:</a:t>
            </a:r>
          </a:p>
        </p:txBody>
      </p:sp>
      <p:sp>
        <p:nvSpPr>
          <p:cNvPr id="6" name="Rectangle 5"/>
          <p:cNvSpPr/>
          <p:nvPr/>
        </p:nvSpPr>
        <p:spPr>
          <a:xfrm>
            <a:off x="5354877" y="2208426"/>
            <a:ext cx="671186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2Theta</a:t>
            </a:r>
            <a:r>
              <a:rPr lang="en-US" dirty="0" smtClean="0"/>
              <a:t> value 	</a:t>
            </a:r>
            <a:r>
              <a:rPr lang="en-US" i="1" dirty="0" smtClean="0"/>
              <a:t>Min2Theta Max2Theta</a:t>
            </a:r>
            <a:r>
              <a:rPr lang="en-US" dirty="0" smtClean="0"/>
              <a:t> (Minimum and maximum 2 theta range to explore in either degrees or radians)</a:t>
            </a:r>
          </a:p>
          <a:p>
            <a:pPr marL="1771650" indent="-1771650">
              <a:tabLst>
                <a:tab pos="1828800" algn="l"/>
              </a:tabLst>
            </a:pP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c</a:t>
            </a:r>
            <a:r>
              <a:rPr lang="en-US" dirty="0" smtClean="0"/>
              <a:t> values 	</a:t>
            </a:r>
            <a:r>
              <a:rPr lang="en-US" i="1" dirty="0" smtClean="0"/>
              <a:t>c</a:t>
            </a:r>
            <a:r>
              <a:rPr lang="en-US" i="1" baseline="-25000" dirty="0" smtClean="0"/>
              <a:t>1</a:t>
            </a:r>
            <a:r>
              <a:rPr lang="en-US" i="1" dirty="0" smtClean="0"/>
              <a:t> c</a:t>
            </a:r>
            <a:r>
              <a:rPr lang="en-US" i="1" baseline="-25000" dirty="0" smtClean="0"/>
              <a:t>2</a:t>
            </a:r>
            <a:r>
              <a:rPr lang="en-US" i="1" dirty="0" smtClean="0"/>
              <a:t> c</a:t>
            </a:r>
            <a:r>
              <a:rPr lang="en-US" i="1" baseline="-25000" dirty="0" smtClean="0"/>
              <a:t>3</a:t>
            </a:r>
            <a:r>
              <a:rPr lang="en-US" i="1" dirty="0" smtClean="0"/>
              <a:t> </a:t>
            </a:r>
            <a:r>
              <a:rPr lang="en-US" dirty="0" smtClean="0"/>
              <a:t>(Parameters to adjust the spacing of the reciprocal lattice nodes in the h, k, and l directions respectively)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LP</a:t>
            </a:r>
            <a:r>
              <a:rPr lang="en-US" dirty="0" smtClean="0"/>
              <a:t> value 	</a:t>
            </a:r>
            <a:r>
              <a:rPr lang="en-US" i="1" dirty="0" smtClean="0"/>
              <a:t>1 or 0 </a:t>
            </a:r>
            <a:r>
              <a:rPr lang="en-US" dirty="0" smtClean="0"/>
              <a:t>(Switch to apply Lorentz-polarization factor)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manual</a:t>
            </a:r>
            <a:r>
              <a:rPr lang="en-US" dirty="0"/>
              <a:t>	</a:t>
            </a:r>
            <a:r>
              <a:rPr lang="en-US" dirty="0" smtClean="0"/>
              <a:t>flag to use manual spacing of reciprocal lattice points  based on the values of the </a:t>
            </a:r>
            <a:r>
              <a:rPr lang="en-US" b="1" dirty="0" smtClean="0"/>
              <a:t>c</a:t>
            </a:r>
            <a:r>
              <a:rPr lang="en-US" dirty="0" smtClean="0"/>
              <a:t> parameters 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echo</a:t>
            </a:r>
            <a:r>
              <a:rPr lang="en-US" dirty="0"/>
              <a:t>	</a:t>
            </a:r>
            <a:r>
              <a:rPr lang="en-US" dirty="0" smtClean="0"/>
              <a:t>flag to provide extra output for debugging purposes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4466" y="592671"/>
            <a:ext cx="794776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 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7804" y="718498"/>
            <a:ext cx="110886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compute 1 all </a:t>
            </a:r>
            <a:r>
              <a:rPr lang="en-US" sz="2400" dirty="0" err="1" smtClean="0"/>
              <a:t>xrd</a:t>
            </a:r>
            <a:r>
              <a:rPr lang="en-US" sz="2400" dirty="0" smtClean="0"/>
              <a:t> 1.541838 B O 2Theta 0.087 0.87 c 1 1 1 LP 1 echo </a:t>
            </a:r>
          </a:p>
          <a:p>
            <a:endParaRPr lang="en-US" sz="2400" dirty="0" smtClean="0"/>
          </a:p>
          <a:p>
            <a:r>
              <a:rPr lang="en-US" sz="2400" dirty="0" smtClean="0"/>
              <a:t>compute 2 all </a:t>
            </a:r>
            <a:r>
              <a:rPr lang="en-US" sz="2400" dirty="0" err="1" smtClean="0"/>
              <a:t>xrd</a:t>
            </a:r>
            <a:r>
              <a:rPr lang="en-US" sz="2400" dirty="0" smtClean="0"/>
              <a:t> 1.541838 C O 2Theta 10.0 100.0 c 0.05 0.05 0.05 LP 1 manual </a:t>
            </a:r>
            <a:endParaRPr lang="en-US" sz="24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447804" y="683869"/>
            <a:ext cx="6286372" cy="2818396"/>
            <a:chOff x="447804" y="683869"/>
            <a:chExt cx="6286372" cy="2818396"/>
          </a:xfrm>
        </p:grpSpPr>
        <p:sp>
          <p:nvSpPr>
            <p:cNvPr id="9" name="Rounded Rectangle 8"/>
            <p:cNvSpPr/>
            <p:nvPr/>
          </p:nvSpPr>
          <p:spPr>
            <a:xfrm>
              <a:off x="4429126" y="683869"/>
              <a:ext cx="2305050" cy="1234957"/>
            </a:xfrm>
            <a:prstGeom prst="round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447804" y="2178290"/>
              <a:ext cx="3234325" cy="1323975"/>
            </a:xfrm>
            <a:prstGeom prst="round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>
                  <a:solidFill>
                    <a:sysClr val="windowText" lastClr="000000"/>
                  </a:solidFill>
                </a:rPr>
                <a:t>2Theta values can be inputted as radians or degrees.  The output value will match the style of the input. </a:t>
              </a:r>
              <a:endParaRPr lang="en-US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1" name="Straight Arrow Connector 10"/>
            <p:cNvCxnSpPr>
              <a:stCxn id="10" idx="3"/>
            </p:cNvCxnSpPr>
            <p:nvPr/>
          </p:nvCxnSpPr>
          <p:spPr>
            <a:xfrm flipV="1">
              <a:off x="3682129" y="2686050"/>
              <a:ext cx="1672748" cy="154228"/>
            </a:xfrm>
            <a:prstGeom prst="straightConnector1">
              <a:avLst/>
            </a:prstGeom>
            <a:ln w="3810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447804" y="1435197"/>
            <a:ext cx="8867646" cy="4041677"/>
            <a:chOff x="447804" y="1435197"/>
            <a:chExt cx="8867646" cy="4041677"/>
          </a:xfrm>
        </p:grpSpPr>
        <p:sp>
          <p:nvSpPr>
            <p:cNvPr id="14" name="Rounded Rectangle 13"/>
            <p:cNvSpPr/>
            <p:nvPr/>
          </p:nvSpPr>
          <p:spPr>
            <a:xfrm>
              <a:off x="447804" y="4135613"/>
              <a:ext cx="3352800" cy="1341261"/>
            </a:xfrm>
            <a:prstGeom prst="round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>
                  <a:solidFill>
                    <a:schemeClr val="tx1"/>
                  </a:solidFill>
                </a:rPr>
                <a:t>LP 1  will turn on Lorentz-polarization factor and apply a scaling to the diffraction intensity.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5" name="Straight Arrow Connector 14"/>
            <p:cNvCxnSpPr>
              <a:stCxn id="14" idx="3"/>
            </p:cNvCxnSpPr>
            <p:nvPr/>
          </p:nvCxnSpPr>
          <p:spPr>
            <a:xfrm flipV="1">
              <a:off x="3800604" y="4619625"/>
              <a:ext cx="1554273" cy="186619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/>
            <p:cNvSpPr/>
            <p:nvPr/>
          </p:nvSpPr>
          <p:spPr>
            <a:xfrm>
              <a:off x="8772525" y="1435197"/>
              <a:ext cx="542925" cy="524690"/>
            </a:xfrm>
            <a:prstGeom prst="round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3160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9" y="5617924"/>
            <a:ext cx="5117926" cy="1114817"/>
          </a:xfrm>
        </p:spPr>
        <p:txBody>
          <a:bodyPr anchor="t">
            <a:normAutofit/>
          </a:bodyPr>
          <a:lstStyle/>
          <a:p>
            <a:r>
              <a:rPr lang="en-US" sz="4000" b="1" i="1" u="sng" dirty="0" smtClean="0"/>
              <a:t>Compute SAED</a:t>
            </a:r>
            <a:r>
              <a:rPr lang="en-US" sz="4000" b="1" i="1" u="sng" dirty="0"/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4361" y="62630"/>
            <a:ext cx="11015597" cy="5838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compute   ID group-ID </a:t>
            </a:r>
            <a:r>
              <a:rPr lang="en-US" dirty="0" err="1" smtClean="0"/>
              <a:t>saed</a:t>
            </a:r>
            <a:r>
              <a:rPr lang="en-US" dirty="0" smtClean="0"/>
              <a:t> lambda type1 type2 ... </a:t>
            </a:r>
            <a:r>
              <a:rPr lang="en-US" dirty="0" err="1" smtClean="0"/>
              <a:t>typeN</a:t>
            </a:r>
            <a:r>
              <a:rPr lang="en-US" dirty="0" smtClean="0"/>
              <a:t> keyword value ... 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4709786" y="1959887"/>
            <a:ext cx="750935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b="1" dirty="0" err="1" smtClean="0"/>
              <a:t>Kmax</a:t>
            </a:r>
            <a:r>
              <a:rPr lang="en-US" dirty="0" smtClean="0"/>
              <a:t> value 	Maximum distance explored from reciprocal space origin (inverse length units)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Zone</a:t>
            </a:r>
            <a:r>
              <a:rPr lang="en-US" dirty="0" smtClean="0"/>
              <a:t> values 	</a:t>
            </a:r>
            <a:r>
              <a:rPr lang="en-US" i="1" dirty="0" smtClean="0"/>
              <a:t>z</a:t>
            </a:r>
            <a:r>
              <a:rPr lang="en-US" i="1" baseline="-25000" dirty="0" smtClean="0"/>
              <a:t>1</a:t>
            </a:r>
            <a:r>
              <a:rPr lang="en-US" i="1" dirty="0" smtClean="0"/>
              <a:t> z</a:t>
            </a:r>
            <a:r>
              <a:rPr lang="en-US" i="1" baseline="-25000" dirty="0" smtClean="0"/>
              <a:t>2</a:t>
            </a:r>
            <a:r>
              <a:rPr lang="en-US" i="1" dirty="0" smtClean="0"/>
              <a:t> z</a:t>
            </a:r>
            <a:r>
              <a:rPr lang="en-US" i="1" baseline="-25000" dirty="0" smtClean="0"/>
              <a:t>3</a:t>
            </a:r>
            <a:r>
              <a:rPr lang="en-US" i="1" dirty="0" smtClean="0"/>
              <a:t> </a:t>
            </a:r>
            <a:r>
              <a:rPr lang="en-US" dirty="0" smtClean="0"/>
              <a:t>(Zone axis of incident radiation)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	If </a:t>
            </a:r>
            <a:r>
              <a:rPr lang="en-US" i="1" dirty="0" smtClean="0"/>
              <a:t>z</a:t>
            </a:r>
            <a:r>
              <a:rPr lang="en-US" i="1" baseline="-25000" dirty="0" smtClean="0"/>
              <a:t>1</a:t>
            </a:r>
            <a:r>
              <a:rPr lang="en-US" i="1" dirty="0" smtClean="0"/>
              <a:t>=z</a:t>
            </a:r>
            <a:r>
              <a:rPr lang="en-US" i="1" baseline="-25000" dirty="0" smtClean="0"/>
              <a:t>2</a:t>
            </a:r>
            <a:r>
              <a:rPr lang="en-US" i="1" dirty="0" smtClean="0"/>
              <a:t>=z</a:t>
            </a:r>
            <a:r>
              <a:rPr lang="en-US" i="1" baseline="-25000" dirty="0" smtClean="0"/>
              <a:t>3</a:t>
            </a:r>
            <a:r>
              <a:rPr lang="en-US" dirty="0" smtClean="0"/>
              <a:t>=0 all reciprocal space will be meshed up to </a:t>
            </a:r>
            <a:r>
              <a:rPr lang="en-US" b="1" dirty="0" err="1" smtClean="0"/>
              <a:t>Kmax</a:t>
            </a: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err="1" smtClean="0"/>
              <a:t>dR_Ewald</a:t>
            </a:r>
            <a:r>
              <a:rPr lang="en-US" dirty="0" smtClean="0"/>
              <a:t> value 	Thickness of Ewald sphere slice intercepting reciprocal space (inverse length units)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c</a:t>
            </a:r>
            <a:r>
              <a:rPr lang="en-US" dirty="0" smtClean="0"/>
              <a:t> values 	</a:t>
            </a:r>
            <a:r>
              <a:rPr lang="en-US" i="1" dirty="0" smtClean="0"/>
              <a:t>c1 c2 c3 </a:t>
            </a:r>
            <a:r>
              <a:rPr lang="en-US" dirty="0" smtClean="0"/>
              <a:t>(Parameters to adjust the spacing of the reciprocal lattice nodes in the h, k, and l directions respectively)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manual</a:t>
            </a:r>
            <a:r>
              <a:rPr lang="en-US" dirty="0"/>
              <a:t>	</a:t>
            </a:r>
            <a:r>
              <a:rPr lang="en-US" dirty="0" smtClean="0"/>
              <a:t>flag to use manual spacing of reciprocal lattice points  based on the values of the </a:t>
            </a:r>
            <a:r>
              <a:rPr lang="en-US" b="1" dirty="0" smtClean="0"/>
              <a:t>c</a:t>
            </a:r>
            <a:r>
              <a:rPr lang="en-US" dirty="0" smtClean="0"/>
              <a:t> parameters 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echo</a:t>
            </a:r>
            <a:r>
              <a:rPr lang="en-US" dirty="0"/>
              <a:t>	</a:t>
            </a:r>
            <a:r>
              <a:rPr lang="en-US" dirty="0" smtClean="0"/>
              <a:t>flag to provide extra output for debugging purposes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4466" y="592671"/>
            <a:ext cx="794776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55863" indent="-2455863">
              <a:tabLst>
                <a:tab pos="2455863" algn="l"/>
              </a:tabLst>
            </a:pPr>
            <a:r>
              <a:rPr lang="en-US" dirty="0" smtClean="0"/>
              <a:t>ID / group-ID are documented in compute command </a:t>
            </a:r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2455863" indent="-2455863">
              <a:tabLst>
                <a:tab pos="2455863" algn="l"/>
              </a:tabLst>
            </a:pPr>
            <a:r>
              <a:rPr lang="en-US" dirty="0" err="1" smtClean="0"/>
              <a:t>saed</a:t>
            </a:r>
            <a:r>
              <a:rPr lang="en-US" dirty="0" smtClean="0"/>
              <a:t> 	Style name of this compute command</a:t>
            </a:r>
          </a:p>
          <a:p>
            <a:pPr marL="2455863" indent="-2455863">
              <a:tabLst>
                <a:tab pos="2455863" algn="l"/>
              </a:tabLst>
            </a:pPr>
            <a:r>
              <a:rPr lang="en-US" dirty="0" smtClean="0"/>
              <a:t>lambda 	Wavelength of incident radiation (length units)</a:t>
            </a:r>
          </a:p>
          <a:p>
            <a:pPr marL="2455863" indent="-2455863">
              <a:tabLst>
                <a:tab pos="2455863" algn="l"/>
              </a:tabLst>
            </a:pPr>
            <a:r>
              <a:rPr lang="en-US" dirty="0" smtClean="0"/>
              <a:t>type1 type2 ... </a:t>
            </a:r>
            <a:r>
              <a:rPr lang="en-US" dirty="0" err="1" smtClean="0"/>
              <a:t>typeN</a:t>
            </a:r>
            <a:r>
              <a:rPr lang="en-US" dirty="0" smtClean="0"/>
              <a:t>   	Chemical symbol of each atom type</a:t>
            </a:r>
          </a:p>
          <a:p>
            <a:endParaRPr lang="en-US" b="1" u="sng" dirty="0" smtClean="0"/>
          </a:p>
          <a:p>
            <a:r>
              <a:rPr lang="en-US" b="1" u="sng" dirty="0" smtClean="0"/>
              <a:t>Keywords</a:t>
            </a:r>
          </a:p>
          <a:p>
            <a:r>
              <a:rPr lang="en-US" dirty="0" smtClean="0"/>
              <a:t>zero or more keyword/value pairs may be</a:t>
            </a:r>
          </a:p>
          <a:p>
            <a:r>
              <a:rPr lang="en-US" dirty="0" smtClean="0"/>
              <a:t>appended keyword = </a:t>
            </a:r>
            <a:r>
              <a:rPr lang="en-US" b="1" dirty="0" err="1" smtClean="0"/>
              <a:t>Kmax</a:t>
            </a:r>
            <a:r>
              <a:rPr lang="en-US" dirty="0" smtClean="0"/>
              <a:t> , </a:t>
            </a:r>
            <a:r>
              <a:rPr lang="en-US" b="1" dirty="0" smtClean="0"/>
              <a:t>Zone</a:t>
            </a:r>
            <a:r>
              <a:rPr lang="en-US" dirty="0" smtClean="0"/>
              <a:t> , </a:t>
            </a:r>
          </a:p>
          <a:p>
            <a:r>
              <a:rPr lang="en-US" b="1" dirty="0" err="1" smtClean="0"/>
              <a:t>dR_Ewald</a:t>
            </a:r>
            <a:r>
              <a:rPr lang="en-US" dirty="0" smtClean="0"/>
              <a:t> , </a:t>
            </a:r>
            <a:r>
              <a:rPr lang="en-US" b="1" dirty="0" smtClean="0"/>
              <a:t>c</a:t>
            </a:r>
            <a:r>
              <a:rPr lang="en-US" dirty="0" smtClean="0"/>
              <a:t> , </a:t>
            </a:r>
            <a:r>
              <a:rPr lang="en-US" b="1" dirty="0" smtClean="0"/>
              <a:t>manual</a:t>
            </a:r>
            <a:r>
              <a:rPr lang="en-US" dirty="0" smtClean="0"/>
              <a:t> , </a:t>
            </a:r>
            <a:r>
              <a:rPr lang="en-US" b="1" dirty="0" smtClean="0"/>
              <a:t>echo</a:t>
            </a:r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 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600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9" y="5617924"/>
            <a:ext cx="5117926" cy="1114817"/>
          </a:xfrm>
        </p:spPr>
        <p:txBody>
          <a:bodyPr anchor="t">
            <a:normAutofit/>
          </a:bodyPr>
          <a:lstStyle/>
          <a:p>
            <a:r>
              <a:rPr lang="en-US" sz="4000" b="1" i="1" u="sng" dirty="0" smtClean="0"/>
              <a:t>Compute SAED</a:t>
            </a:r>
            <a:r>
              <a:rPr lang="en-US" sz="4000" b="1" i="1" u="sng" dirty="0"/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4361" y="62630"/>
            <a:ext cx="11015597" cy="5838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 smtClean="0"/>
              <a:t>Examples:</a:t>
            </a:r>
          </a:p>
        </p:txBody>
      </p:sp>
      <p:sp>
        <p:nvSpPr>
          <p:cNvPr id="6" name="Rectangle 5"/>
          <p:cNvSpPr/>
          <p:nvPr/>
        </p:nvSpPr>
        <p:spPr>
          <a:xfrm>
            <a:off x="4709786" y="1959887"/>
            <a:ext cx="750935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b="1" dirty="0" err="1" smtClean="0"/>
              <a:t>Kmax</a:t>
            </a:r>
            <a:r>
              <a:rPr lang="en-US" dirty="0" smtClean="0"/>
              <a:t> value 	Maximum distance explored from reciprocal space origin (inverse length units)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Zone</a:t>
            </a:r>
            <a:r>
              <a:rPr lang="en-US" dirty="0" smtClean="0"/>
              <a:t> values 	</a:t>
            </a:r>
            <a:r>
              <a:rPr lang="en-US" i="1" dirty="0" smtClean="0"/>
              <a:t>z</a:t>
            </a:r>
            <a:r>
              <a:rPr lang="en-US" i="1" baseline="-25000" dirty="0" smtClean="0"/>
              <a:t>1</a:t>
            </a:r>
            <a:r>
              <a:rPr lang="en-US" i="1" dirty="0" smtClean="0"/>
              <a:t> z</a:t>
            </a:r>
            <a:r>
              <a:rPr lang="en-US" i="1" baseline="-25000" dirty="0" smtClean="0"/>
              <a:t>2</a:t>
            </a:r>
            <a:r>
              <a:rPr lang="en-US" i="1" dirty="0" smtClean="0"/>
              <a:t> z</a:t>
            </a:r>
            <a:r>
              <a:rPr lang="en-US" i="1" baseline="-25000" dirty="0" smtClean="0"/>
              <a:t>3</a:t>
            </a:r>
            <a:r>
              <a:rPr lang="en-US" i="1" dirty="0" smtClean="0"/>
              <a:t> </a:t>
            </a:r>
            <a:r>
              <a:rPr lang="en-US" dirty="0" smtClean="0"/>
              <a:t>(Zone axis of incident radiation)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	If </a:t>
            </a:r>
            <a:r>
              <a:rPr lang="en-US" i="1" dirty="0" smtClean="0"/>
              <a:t>z</a:t>
            </a:r>
            <a:r>
              <a:rPr lang="en-US" i="1" baseline="-25000" dirty="0" smtClean="0"/>
              <a:t>1</a:t>
            </a:r>
            <a:r>
              <a:rPr lang="en-US" i="1" dirty="0" smtClean="0"/>
              <a:t>=z</a:t>
            </a:r>
            <a:r>
              <a:rPr lang="en-US" i="1" baseline="-25000" dirty="0" smtClean="0"/>
              <a:t>2</a:t>
            </a:r>
            <a:r>
              <a:rPr lang="en-US" i="1" dirty="0" smtClean="0"/>
              <a:t>=z</a:t>
            </a:r>
            <a:r>
              <a:rPr lang="en-US" i="1" baseline="-25000" dirty="0" smtClean="0"/>
              <a:t>3</a:t>
            </a:r>
            <a:r>
              <a:rPr lang="en-US" dirty="0" smtClean="0"/>
              <a:t>=0 all reciprocal space will be meshed up to </a:t>
            </a:r>
            <a:r>
              <a:rPr lang="en-US" b="1" dirty="0" err="1" smtClean="0"/>
              <a:t>Kmax</a:t>
            </a: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err="1" smtClean="0"/>
              <a:t>dR_Ewald</a:t>
            </a:r>
            <a:r>
              <a:rPr lang="en-US" dirty="0" smtClean="0"/>
              <a:t> value 	Thickness of Ewald sphere slice intercepting reciprocal space (inverse length units)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c</a:t>
            </a:r>
            <a:r>
              <a:rPr lang="en-US" dirty="0" smtClean="0"/>
              <a:t> values 	</a:t>
            </a:r>
            <a:r>
              <a:rPr lang="en-US" i="1" dirty="0" smtClean="0"/>
              <a:t>c1 c2 c3 </a:t>
            </a:r>
            <a:r>
              <a:rPr lang="en-US" dirty="0" smtClean="0"/>
              <a:t>(Parameters to adjust the spacing of the reciprocal lattice nodes in the h, k, and l directions respectively)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manual</a:t>
            </a:r>
            <a:r>
              <a:rPr lang="en-US" dirty="0"/>
              <a:t>	</a:t>
            </a:r>
            <a:r>
              <a:rPr lang="en-US" dirty="0" smtClean="0"/>
              <a:t>flag to use manual spacing of reciprocal lattice points  based on the values of the </a:t>
            </a:r>
            <a:r>
              <a:rPr lang="en-US" b="1" dirty="0" smtClean="0"/>
              <a:t>c</a:t>
            </a:r>
            <a:r>
              <a:rPr lang="en-US" dirty="0" smtClean="0"/>
              <a:t> parameters 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echo</a:t>
            </a:r>
            <a:r>
              <a:rPr lang="en-US" dirty="0"/>
              <a:t>	</a:t>
            </a:r>
            <a:r>
              <a:rPr lang="en-US" dirty="0" smtClean="0"/>
              <a:t>flag to provide extra output for debugging purposes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4466" y="592671"/>
            <a:ext cx="794776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 smtClean="0"/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 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7804" y="718498"/>
            <a:ext cx="110886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compute 1 all </a:t>
            </a:r>
            <a:r>
              <a:rPr lang="en-US" sz="2400" dirty="0" err="1" smtClean="0"/>
              <a:t>saed</a:t>
            </a:r>
            <a:r>
              <a:rPr lang="en-US" sz="2400" dirty="0" smtClean="0"/>
              <a:t> 0.0251 C H N O </a:t>
            </a:r>
            <a:r>
              <a:rPr lang="en-US" sz="2400" dirty="0" err="1" smtClean="0"/>
              <a:t>Kmax</a:t>
            </a:r>
            <a:r>
              <a:rPr lang="en-US" sz="2400" dirty="0" smtClean="0"/>
              <a:t> 1.70 Zone 0 0 1 </a:t>
            </a:r>
            <a:r>
              <a:rPr lang="en-US" sz="2400" dirty="0" err="1" smtClean="0"/>
              <a:t>dR_Ewald</a:t>
            </a:r>
            <a:r>
              <a:rPr lang="en-US" sz="2400" dirty="0" smtClean="0"/>
              <a:t> 0.01 c 0.5 0.5 0.5</a:t>
            </a:r>
          </a:p>
          <a:p>
            <a:endParaRPr lang="en-US" sz="2400" dirty="0" smtClean="0"/>
          </a:p>
          <a:p>
            <a:r>
              <a:rPr lang="en-US" sz="2400" dirty="0" smtClean="0"/>
              <a:t>compute 2 all </a:t>
            </a:r>
            <a:r>
              <a:rPr lang="en-US" sz="2400" dirty="0" err="1" smtClean="0"/>
              <a:t>saed</a:t>
            </a:r>
            <a:r>
              <a:rPr lang="en-US" sz="2400" dirty="0" smtClean="0"/>
              <a:t> 0.0251 Al O </a:t>
            </a:r>
            <a:r>
              <a:rPr lang="en-US" sz="2400" dirty="0" err="1" smtClean="0"/>
              <a:t>Kmax</a:t>
            </a:r>
            <a:r>
              <a:rPr lang="en-US" sz="2400" dirty="0" smtClean="0"/>
              <a:t> 1.70 Zone 0 0 0 c 0.05 0.05 0.05 manual echo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375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9" y="5617924"/>
            <a:ext cx="5117926" cy="1114817"/>
          </a:xfrm>
        </p:spPr>
        <p:txBody>
          <a:bodyPr anchor="t">
            <a:normAutofit/>
          </a:bodyPr>
          <a:lstStyle/>
          <a:p>
            <a:r>
              <a:rPr lang="en-US" sz="4000" b="1" i="1" u="sng" dirty="0" smtClean="0"/>
              <a:t>Compute SAED</a:t>
            </a:r>
            <a:r>
              <a:rPr lang="en-US" sz="4000" b="1" i="1" u="sng" dirty="0"/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4361" y="62630"/>
            <a:ext cx="11015597" cy="58387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 smtClean="0"/>
              <a:t>Examples:</a:t>
            </a:r>
          </a:p>
        </p:txBody>
      </p:sp>
      <p:sp>
        <p:nvSpPr>
          <p:cNvPr id="6" name="Rectangle 5"/>
          <p:cNvSpPr/>
          <p:nvPr/>
        </p:nvSpPr>
        <p:spPr>
          <a:xfrm>
            <a:off x="4709786" y="1959887"/>
            <a:ext cx="750935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b="1" dirty="0" err="1" smtClean="0"/>
              <a:t>Kmax</a:t>
            </a:r>
            <a:r>
              <a:rPr lang="en-US" dirty="0" smtClean="0"/>
              <a:t> value 	Maximum distance explored from reciprocal space origin (inverse length units)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Zone</a:t>
            </a:r>
            <a:r>
              <a:rPr lang="en-US" dirty="0" smtClean="0"/>
              <a:t> values 	</a:t>
            </a:r>
            <a:r>
              <a:rPr lang="en-US" i="1" dirty="0" smtClean="0"/>
              <a:t>z</a:t>
            </a:r>
            <a:r>
              <a:rPr lang="en-US" i="1" baseline="-25000" dirty="0" smtClean="0"/>
              <a:t>1</a:t>
            </a:r>
            <a:r>
              <a:rPr lang="en-US" i="1" dirty="0" smtClean="0"/>
              <a:t> z</a:t>
            </a:r>
            <a:r>
              <a:rPr lang="en-US" i="1" baseline="-25000" dirty="0" smtClean="0"/>
              <a:t>2</a:t>
            </a:r>
            <a:r>
              <a:rPr lang="en-US" i="1" dirty="0" smtClean="0"/>
              <a:t> z</a:t>
            </a:r>
            <a:r>
              <a:rPr lang="en-US" i="1" baseline="-25000" dirty="0" smtClean="0"/>
              <a:t>3</a:t>
            </a:r>
            <a:r>
              <a:rPr lang="en-US" i="1" dirty="0" smtClean="0"/>
              <a:t> </a:t>
            </a:r>
            <a:r>
              <a:rPr lang="en-US" dirty="0" smtClean="0"/>
              <a:t>(Zone axis of incident radiation)</a:t>
            </a:r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	If </a:t>
            </a:r>
            <a:r>
              <a:rPr lang="en-US" i="1" dirty="0" smtClean="0"/>
              <a:t>z</a:t>
            </a:r>
            <a:r>
              <a:rPr lang="en-US" i="1" baseline="-25000" dirty="0" smtClean="0"/>
              <a:t>1</a:t>
            </a:r>
            <a:r>
              <a:rPr lang="en-US" i="1" dirty="0" smtClean="0"/>
              <a:t>=z</a:t>
            </a:r>
            <a:r>
              <a:rPr lang="en-US" i="1" baseline="-25000" dirty="0" smtClean="0"/>
              <a:t>2</a:t>
            </a:r>
            <a:r>
              <a:rPr lang="en-US" i="1" dirty="0" smtClean="0"/>
              <a:t>=z</a:t>
            </a:r>
            <a:r>
              <a:rPr lang="en-US" i="1" baseline="-25000" dirty="0" smtClean="0"/>
              <a:t>3</a:t>
            </a:r>
            <a:r>
              <a:rPr lang="en-US" dirty="0" smtClean="0"/>
              <a:t>=0 all reciprocal space will be meshed up to </a:t>
            </a:r>
            <a:r>
              <a:rPr lang="en-US" b="1" dirty="0" err="1" smtClean="0"/>
              <a:t>Kmax</a:t>
            </a: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endParaRPr lang="en-US" b="1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err="1" smtClean="0"/>
              <a:t>dR_Ewald</a:t>
            </a:r>
            <a:r>
              <a:rPr lang="en-US" dirty="0" smtClean="0"/>
              <a:t> value 	Thickness of Ewald sphere slice intercepting reciprocal space (inverse length units)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c</a:t>
            </a:r>
            <a:r>
              <a:rPr lang="en-US" dirty="0" smtClean="0"/>
              <a:t> values 	</a:t>
            </a:r>
            <a:r>
              <a:rPr lang="en-US" i="1" dirty="0" smtClean="0"/>
              <a:t>c1 c2 c3 </a:t>
            </a:r>
            <a:r>
              <a:rPr lang="en-US" dirty="0" smtClean="0"/>
              <a:t>(Parameters to adjust the spacing of the reciprocal lattice nodes in the h, k, and l directions respectively)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manual</a:t>
            </a:r>
            <a:r>
              <a:rPr lang="en-US" dirty="0"/>
              <a:t>	</a:t>
            </a:r>
            <a:r>
              <a:rPr lang="en-US" dirty="0" smtClean="0"/>
              <a:t>flag to use manual spacing of reciprocal lattice points  based on the values of the </a:t>
            </a:r>
            <a:r>
              <a:rPr lang="en-US" b="1" dirty="0" smtClean="0"/>
              <a:t>c</a:t>
            </a:r>
            <a:r>
              <a:rPr lang="en-US" dirty="0" smtClean="0"/>
              <a:t> parameters </a:t>
            </a:r>
          </a:p>
          <a:p>
            <a:pPr marL="1771650" indent="-1771650">
              <a:tabLst>
                <a:tab pos="1828800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b="1" dirty="0" smtClean="0"/>
              <a:t>echo</a:t>
            </a:r>
            <a:r>
              <a:rPr lang="en-US" dirty="0"/>
              <a:t>	</a:t>
            </a:r>
            <a:r>
              <a:rPr lang="en-US" dirty="0" smtClean="0"/>
              <a:t>flag to provide extra output for debugging purposes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4466" y="592671"/>
            <a:ext cx="794776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/>
          </a:p>
          <a:p>
            <a:endParaRPr lang="en-US" b="1" u="sng" dirty="0" smtClean="0"/>
          </a:p>
          <a:p>
            <a:endParaRPr lang="en-US" b="1" u="sng" dirty="0" smtClean="0"/>
          </a:p>
          <a:p>
            <a:pPr marL="2455863" indent="-2455863">
              <a:tabLst>
                <a:tab pos="2455863" algn="l"/>
              </a:tabLst>
            </a:pPr>
            <a:endParaRPr lang="en-US" dirty="0" smtClean="0"/>
          </a:p>
          <a:p>
            <a:pPr marL="1771650" indent="-1771650">
              <a:tabLst>
                <a:tab pos="1828800" algn="l"/>
              </a:tabLst>
            </a:pPr>
            <a:r>
              <a:rPr lang="en-US" dirty="0" smtClean="0"/>
              <a:t> 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7804" y="718498"/>
            <a:ext cx="110886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compute 1 all </a:t>
            </a:r>
            <a:r>
              <a:rPr lang="en-US" sz="2400" dirty="0" err="1" smtClean="0"/>
              <a:t>saed</a:t>
            </a:r>
            <a:r>
              <a:rPr lang="en-US" sz="2400" dirty="0" smtClean="0"/>
              <a:t> 0.0251 C H N O </a:t>
            </a:r>
            <a:r>
              <a:rPr lang="en-US" sz="2400" dirty="0" err="1" smtClean="0"/>
              <a:t>Kmax</a:t>
            </a:r>
            <a:r>
              <a:rPr lang="en-US" sz="2400" dirty="0" smtClean="0"/>
              <a:t> 1.70 Zone 0 0 1 </a:t>
            </a:r>
            <a:r>
              <a:rPr lang="en-US" sz="2400" dirty="0" err="1" smtClean="0"/>
              <a:t>dR_Ewald</a:t>
            </a:r>
            <a:r>
              <a:rPr lang="en-US" sz="2400" dirty="0" smtClean="0"/>
              <a:t> 0.01 c 0.5 0.5 0.5</a:t>
            </a:r>
          </a:p>
          <a:p>
            <a:endParaRPr lang="en-US" sz="2400" dirty="0" smtClean="0"/>
          </a:p>
          <a:p>
            <a:r>
              <a:rPr lang="en-US" sz="2400" dirty="0" smtClean="0"/>
              <a:t>compute 2 all </a:t>
            </a:r>
            <a:r>
              <a:rPr lang="en-US" sz="2400" dirty="0" err="1" smtClean="0"/>
              <a:t>saed</a:t>
            </a:r>
            <a:r>
              <a:rPr lang="en-US" sz="2400" dirty="0" smtClean="0"/>
              <a:t> 0.0251 Al O </a:t>
            </a:r>
            <a:r>
              <a:rPr lang="en-US" sz="2400" dirty="0" err="1" smtClean="0"/>
              <a:t>Kmax</a:t>
            </a:r>
            <a:r>
              <a:rPr lang="en-US" sz="2400" dirty="0" smtClean="0"/>
              <a:t> 1.70 Zone 0 0 0 c 0.05 0.05 0.05 manual echo</a:t>
            </a:r>
            <a:endParaRPr lang="en-US" sz="24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447804" y="683870"/>
            <a:ext cx="8981945" cy="3307105"/>
            <a:chOff x="447804" y="683870"/>
            <a:chExt cx="8981945" cy="3307105"/>
          </a:xfrm>
        </p:grpSpPr>
        <p:sp>
          <p:nvSpPr>
            <p:cNvPr id="4" name="Rounded Rectangle 3"/>
            <p:cNvSpPr/>
            <p:nvPr/>
          </p:nvSpPr>
          <p:spPr>
            <a:xfrm>
              <a:off x="6195424" y="683870"/>
              <a:ext cx="3234325" cy="524690"/>
            </a:xfrm>
            <a:prstGeom prst="round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447804" y="2178290"/>
              <a:ext cx="3234325" cy="1323975"/>
            </a:xfrm>
            <a:prstGeom prst="round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smtClean="0">
                  <a:solidFill>
                    <a:sysClr val="windowText" lastClr="000000"/>
                  </a:solidFill>
                </a:rPr>
                <a:t>Focusing the calculation on a particular slice of reciprocal space will reduce the computational costs.</a:t>
              </a:r>
              <a:endParaRPr lang="en-US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2" name="Straight Arrow Connector 11"/>
            <p:cNvCxnSpPr>
              <a:stCxn id="11" idx="3"/>
            </p:cNvCxnSpPr>
            <p:nvPr/>
          </p:nvCxnSpPr>
          <p:spPr>
            <a:xfrm>
              <a:off x="3682129" y="2840278"/>
              <a:ext cx="1027657" cy="337716"/>
            </a:xfrm>
            <a:prstGeom prst="straightConnector1">
              <a:avLst/>
            </a:prstGeom>
            <a:ln w="3810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1" idx="3"/>
            </p:cNvCxnSpPr>
            <p:nvPr/>
          </p:nvCxnSpPr>
          <p:spPr>
            <a:xfrm>
              <a:off x="3682129" y="2840278"/>
              <a:ext cx="1027657" cy="1150697"/>
            </a:xfrm>
            <a:prstGeom prst="straightConnector1">
              <a:avLst/>
            </a:prstGeom>
            <a:ln w="38100">
              <a:solidFill>
                <a:schemeClr val="accent5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3910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1262</TotalTime>
  <Words>1876</Words>
  <Application>Microsoft Office PowerPoint</Application>
  <PresentationFormat>Widescreen</PresentationFormat>
  <Paragraphs>694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Courier New</vt:lpstr>
      <vt:lpstr>Office Theme</vt:lpstr>
      <vt:lpstr>Tutorial- Virtual Diffraction</vt:lpstr>
      <vt:lpstr>Installation:  A) Copy these files into the lammps /src directory               *There are special computes for MIC enabled architectures*   B) Compile lammps with OpenMP enabled   Example Makefiles for Spirit and Excalibur located in tutorial documents </vt:lpstr>
      <vt:lpstr>Compute XRD</vt:lpstr>
      <vt:lpstr>Compute XRD</vt:lpstr>
      <vt:lpstr>Compute XRD</vt:lpstr>
      <vt:lpstr>Compute XRD</vt:lpstr>
      <vt:lpstr>Compute SAED </vt:lpstr>
      <vt:lpstr>Compute SAED </vt:lpstr>
      <vt:lpstr>Compute SAED </vt:lpstr>
      <vt:lpstr>Compute SAED </vt:lpstr>
      <vt:lpstr>Fix ave/histo/weights</vt:lpstr>
      <vt:lpstr>Fix saed/vtk</vt:lpstr>
      <vt:lpstr>Memory usage:</vt:lpstr>
      <vt:lpstr>Example Problem: Al Grain Boundary (dump file)</vt:lpstr>
      <vt:lpstr>Example Problem: Al Grain Boundary (dump file)</vt:lpstr>
      <vt:lpstr>DiffFromDump.in</vt:lpstr>
      <vt:lpstr>DiffFromDump.in</vt:lpstr>
      <vt:lpstr>DiffFromDump.in</vt:lpstr>
      <vt:lpstr>Create/Submit Jobs with Helper Script</vt:lpstr>
      <vt:lpstr>Create/Submit Jobs with Helper Script</vt:lpstr>
      <vt:lpstr>Create/Submit Jobs with Helper Script</vt:lpstr>
      <vt:lpstr>Outputs</vt:lpstr>
      <vt:lpstr>Outputs</vt:lpstr>
      <vt:lpstr>Visualizations:  vtk in VisIt</vt:lpstr>
      <vt:lpstr>Visualizations:  vtk in VisIt</vt:lpstr>
      <vt:lpstr>Visualizations:  vtk in VisIt</vt:lpstr>
    </vt:vector>
  </TitlesOfParts>
  <Company>United States Army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Tutorial- Virtual Diffraction</dc:title>
  <dc:creator>Shawn P. Coleman</dc:creator>
  <cp:lastModifiedBy>Shawn P. Coleman</cp:lastModifiedBy>
  <cp:revision>50</cp:revision>
  <dcterms:created xsi:type="dcterms:W3CDTF">2015-05-05T16:43:38Z</dcterms:created>
  <dcterms:modified xsi:type="dcterms:W3CDTF">2015-06-18T20:15:40Z</dcterms:modified>
</cp:coreProperties>
</file>

<file path=docProps/thumbnail.jpeg>
</file>